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948" r:id="rId2"/>
    <p:sldMasterId id="2147483960" r:id="rId3"/>
    <p:sldMasterId id="2147483972" r:id="rId4"/>
    <p:sldMasterId id="2147483984" r:id="rId5"/>
  </p:sldMasterIdLst>
  <p:notesMasterIdLst>
    <p:notesMasterId r:id="rId39"/>
  </p:notesMasterIdLst>
  <p:handoutMasterIdLst>
    <p:handoutMasterId r:id="rId40"/>
  </p:handoutMasterIdLst>
  <p:sldIdLst>
    <p:sldId id="256" r:id="rId6"/>
    <p:sldId id="259" r:id="rId7"/>
    <p:sldId id="286" r:id="rId8"/>
    <p:sldId id="264" r:id="rId9"/>
    <p:sldId id="265" r:id="rId10"/>
    <p:sldId id="267" r:id="rId11"/>
    <p:sldId id="266" r:id="rId12"/>
    <p:sldId id="291" r:id="rId13"/>
    <p:sldId id="258" r:id="rId14"/>
    <p:sldId id="302" r:id="rId15"/>
    <p:sldId id="310" r:id="rId16"/>
    <p:sldId id="311" r:id="rId17"/>
    <p:sldId id="312" r:id="rId18"/>
    <p:sldId id="313" r:id="rId19"/>
    <p:sldId id="296" r:id="rId20"/>
    <p:sldId id="293" r:id="rId21"/>
    <p:sldId id="300" r:id="rId22"/>
    <p:sldId id="309" r:id="rId23"/>
    <p:sldId id="276" r:id="rId24"/>
    <p:sldId id="277" r:id="rId25"/>
    <p:sldId id="261" r:id="rId26"/>
    <p:sldId id="295" r:id="rId27"/>
    <p:sldId id="314" r:id="rId28"/>
    <p:sldId id="315" r:id="rId29"/>
    <p:sldId id="316" r:id="rId30"/>
    <p:sldId id="317" r:id="rId31"/>
    <p:sldId id="297" r:id="rId32"/>
    <p:sldId id="298" r:id="rId33"/>
    <p:sldId id="308" r:id="rId34"/>
    <p:sldId id="318" r:id="rId35"/>
    <p:sldId id="279" r:id="rId36"/>
    <p:sldId id="280" r:id="rId37"/>
    <p:sldId id="299" r:id="rId3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78423A-4EC2-4589-9B0F-4E53E3502117}">
          <p14:sldIdLst>
            <p14:sldId id="256"/>
            <p14:sldId id="259"/>
            <p14:sldId id="286"/>
            <p14:sldId id="264"/>
            <p14:sldId id="265"/>
            <p14:sldId id="267"/>
            <p14:sldId id="266"/>
            <p14:sldId id="291"/>
            <p14:sldId id="258"/>
            <p14:sldId id="302"/>
            <p14:sldId id="310"/>
            <p14:sldId id="311"/>
            <p14:sldId id="312"/>
            <p14:sldId id="313"/>
          </p14:sldIdLst>
        </p14:section>
        <p14:section name="Untitled Section" id="{2F309DA4-40ED-437E-9788-916C7A6EA6C8}">
          <p14:sldIdLst>
            <p14:sldId id="296"/>
            <p14:sldId id="293"/>
            <p14:sldId id="300"/>
            <p14:sldId id="309"/>
            <p14:sldId id="276"/>
            <p14:sldId id="277"/>
            <p14:sldId id="261"/>
            <p14:sldId id="295"/>
            <p14:sldId id="314"/>
            <p14:sldId id="315"/>
            <p14:sldId id="316"/>
            <p14:sldId id="317"/>
            <p14:sldId id="297"/>
            <p14:sldId id="298"/>
            <p14:sldId id="308"/>
            <p14:sldId id="318"/>
            <p14:sldId id="279"/>
            <p14:sldId id="280"/>
            <p14:sldId id="2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771" autoAdjust="0"/>
  </p:normalViewPr>
  <p:slideViewPr>
    <p:cSldViewPr>
      <p:cViewPr varScale="1">
        <p:scale>
          <a:sx n="78" d="100"/>
          <a:sy n="78" d="100"/>
        </p:scale>
        <p:origin x="-25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DA50A4C7-3850-450A-AC39-7581E4AB632B}" type="datetimeFigureOut">
              <a:rPr lang="en-US" smtClean="0"/>
              <a:t>6/14/2012</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C8FB2BD-7CDB-421A-9F34-2AB7D7FC3D28}" type="slidenum">
              <a:rPr lang="en-US" smtClean="0"/>
              <a:t>‹#›</a:t>
            </a:fld>
            <a:endParaRPr lang="en-US" dirty="0"/>
          </a:p>
        </p:txBody>
      </p:sp>
    </p:spTree>
    <p:extLst>
      <p:ext uri="{BB962C8B-B14F-4D97-AF65-F5344CB8AC3E}">
        <p14:creationId xmlns:p14="http://schemas.microsoft.com/office/powerpoint/2010/main" val="181059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62448F3-A9A2-4B5B-8064-F5C0EEDA697C}" type="datetimeFigureOut">
              <a:rPr lang="en-US" smtClean="0"/>
              <a:t>6/14/2012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90D4D05-BE98-4258-A41C-073FBB654D89}" type="slidenum">
              <a:rPr lang="en-US" smtClean="0"/>
              <a:t>‹#›</a:t>
            </a:fld>
            <a:endParaRPr lang="en-US" dirty="0"/>
          </a:p>
        </p:txBody>
      </p:sp>
    </p:spTree>
    <p:extLst>
      <p:ext uri="{BB962C8B-B14F-4D97-AF65-F5344CB8AC3E}">
        <p14:creationId xmlns:p14="http://schemas.microsoft.com/office/powerpoint/2010/main" val="3524647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nature of how we conduct a job search has changed. It used to</a:t>
            </a:r>
            <a:r>
              <a:rPr lang="en-US" baseline="0" dirty="0" smtClean="0"/>
              <a:t> be that our education and our previous jobs all related. So, we would create a chronological resume and let the information speak for itself.  Now, given the number of times people change careers…and how often the nature of work changes….we have learn how to CREATE our candidacy and really sell related and transferrable skills. </a:t>
            </a:r>
            <a:endParaRPr lang="en-US" dirty="0" smtClean="0"/>
          </a:p>
          <a:p>
            <a:endParaRPr lang="en-US" dirty="0" smtClean="0"/>
          </a:p>
          <a:p>
            <a:r>
              <a:rPr lang="en-US" dirty="0" smtClean="0"/>
              <a:t>One</a:t>
            </a:r>
            <a:r>
              <a:rPr lang="en-US" baseline="0" dirty="0" smtClean="0"/>
              <a:t> of the biggest mistakes we see in our career center is that job seekers create 1 resume that they send out to every employer.  We also notice that when job seekers customize their resume, the skills and experience requested by the employer are not clearly and concisely stated on the resume.  Many job seekers tell us that they plan on covering this information in the interview….but you may not get an interview if you haven’t created an Employer-Centered resume </a:t>
            </a:r>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t>1</a:t>
            </a:fld>
            <a:endParaRPr lang="en-US" dirty="0"/>
          </a:p>
        </p:txBody>
      </p:sp>
    </p:spTree>
    <p:extLst>
      <p:ext uri="{BB962C8B-B14F-4D97-AF65-F5344CB8AC3E}">
        <p14:creationId xmlns:p14="http://schemas.microsoft.com/office/powerpoint/2010/main" val="198171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0D4D05-BE98-4258-A41C-073FBB654D89}" type="slidenum">
              <a:rPr lang="en-US" smtClean="0"/>
              <a:t>10</a:t>
            </a:fld>
            <a:endParaRPr lang="en-US" dirty="0"/>
          </a:p>
        </p:txBody>
      </p:sp>
    </p:spTree>
    <p:extLst>
      <p:ext uri="{BB962C8B-B14F-4D97-AF65-F5344CB8AC3E}">
        <p14:creationId xmlns:p14="http://schemas.microsoft.com/office/powerpoint/2010/main" val="1825445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time you apply to a position, before you customize</a:t>
            </a:r>
            <a:r>
              <a:rPr lang="en-US" baseline="0" dirty="0" smtClean="0"/>
              <a:t> your resume, you should highlight the content that you intend to provide a response to in your resume.  So, let’s look at this first example in your packet. What are the key points that the employer has stated that you need to provide a response to on your resume?</a:t>
            </a:r>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778050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0D4D05-BE98-4258-A41C-073FBB654D8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416056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0D4D05-BE98-4258-A41C-073FBB654D89}"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515358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0D4D05-BE98-4258-A41C-073FBB654D8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668884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prior to applying to a position, you should have already conducted your industry and career research for general information and key words.  Now it’s time to focus on the specific employer.  Before customizing your resume and interviewing, you should take some time to review the company website.</a:t>
            </a:r>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t>15</a:t>
            </a:fld>
            <a:endParaRPr lang="en-US" dirty="0"/>
          </a:p>
        </p:txBody>
      </p:sp>
    </p:spTree>
    <p:extLst>
      <p:ext uri="{BB962C8B-B14F-4D97-AF65-F5344CB8AC3E}">
        <p14:creationId xmlns:p14="http://schemas.microsoft.com/office/powerpoint/2010/main" val="328048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copied some content</a:t>
            </a:r>
            <a:r>
              <a:rPr lang="en-US" baseline="0" dirty="0" smtClean="0"/>
              <a:t> from Learning Houses’ website.  Refer to your packet to the page titled “Example #1 Website Content: Learning House Inc.”  What does the employer state here that you should include in your customization of your resume or interview?</a:t>
            </a:r>
          </a:p>
          <a:p>
            <a:endParaRPr lang="en-US" baseline="0" dirty="0" smtClean="0"/>
          </a:p>
          <a:p>
            <a:pPr marL="171450" indent="-171450">
              <a:buFontTx/>
              <a:buChar char="-"/>
            </a:pPr>
            <a:r>
              <a:rPr lang="en-US" baseline="0" dirty="0" smtClean="0"/>
              <a:t>Company focuses on growing high-quality on-line degree programs and courses.</a:t>
            </a:r>
          </a:p>
          <a:p>
            <a:pPr marL="171450" indent="-171450">
              <a:buFontTx/>
              <a:buChar char="-"/>
            </a:pPr>
            <a:r>
              <a:rPr lang="en-US" baseline="0" dirty="0" smtClean="0"/>
              <a:t>It’s mission: </a:t>
            </a:r>
          </a:p>
          <a:p>
            <a:pPr marL="628650" lvl="1" indent="-171450">
              <a:buFontTx/>
              <a:buChar char="-"/>
            </a:pPr>
            <a:r>
              <a:rPr lang="en-US" baseline="0" dirty="0" smtClean="0"/>
              <a:t>help students learn by offering flexible on-line degree programs so they can positively change their lives and their community</a:t>
            </a:r>
          </a:p>
          <a:p>
            <a:pPr marL="628650" lvl="1" indent="-171450">
              <a:buFontTx/>
              <a:buChar char="-"/>
            </a:pPr>
            <a:r>
              <a:rPr lang="en-US" baseline="0" dirty="0" smtClean="0"/>
              <a:t>Help colleges adopt new technologies to offer high quality education for those who need flexibility in gaining an education</a:t>
            </a:r>
          </a:p>
          <a:p>
            <a:pPr marL="171450" lvl="0" indent="-171450">
              <a:buFontTx/>
              <a:buChar char="-"/>
            </a:pPr>
            <a:r>
              <a:rPr lang="en-US" baseline="0" dirty="0" smtClean="0"/>
              <a:t>Looking to accelerate the growth of the company by enhancing the customer experience, operational excellent, marketing expertise and strategic and disciplined management.</a:t>
            </a:r>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t>16</a:t>
            </a:fld>
            <a:endParaRPr lang="en-US" dirty="0"/>
          </a:p>
        </p:txBody>
      </p:sp>
    </p:spTree>
    <p:extLst>
      <p:ext uri="{BB962C8B-B14F-4D97-AF65-F5344CB8AC3E}">
        <p14:creationId xmlns:p14="http://schemas.microsoft.com/office/powerpoint/2010/main" val="419938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you have identified the desired skills and experiences for this particular position. And you clearly understand the mission of the organization….It is time to utilize this information to create an employer-centered resume.  </a:t>
            </a:r>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t>17</a:t>
            </a:fld>
            <a:endParaRPr lang="en-US" dirty="0"/>
          </a:p>
        </p:txBody>
      </p:sp>
    </p:spTree>
    <p:extLst>
      <p:ext uri="{BB962C8B-B14F-4D97-AF65-F5344CB8AC3E}">
        <p14:creationId xmlns:p14="http://schemas.microsoft.com/office/powerpoint/2010/main" val="4011973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 summary of skills statements</a:t>
            </a:r>
            <a:r>
              <a:rPr lang="en-US" baseline="0" dirty="0" smtClean="0"/>
              <a:t> that summarize the candidates qualifications. The skills and experience statements focus on the employer’s identified needs for the ideal candidate.</a:t>
            </a:r>
          </a:p>
          <a:p>
            <a:endParaRPr lang="en-US" baseline="0" dirty="0" smtClean="0"/>
          </a:p>
          <a:p>
            <a:r>
              <a:rPr lang="en-US" baseline="0" dirty="0" smtClean="0"/>
              <a:t>Remember refer to “Combination Resume Sample” to see where these key statements are located on a resume.  The red lines indicate language that is a direct match to those skills and requirements listed in the job description.  If I were an employer with just 30 seconds to review this resume, I have obtained the information I need to determine if you are a viable candidate.  I didn’t have to go searching through the resume to see if you were a match.</a:t>
            </a:r>
          </a:p>
          <a:p>
            <a:endParaRPr lang="en-US" baseline="0" dirty="0" smtClean="0"/>
          </a:p>
          <a:p>
            <a:r>
              <a:rPr lang="en-US" baseline="0" dirty="0" smtClean="0"/>
              <a:t>These statements could also be used as a profile section.</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327719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mistakes</a:t>
            </a:r>
            <a:r>
              <a:rPr lang="en-US" baseline="0" dirty="0" smtClean="0"/>
              <a:t> job seekers make with functional resumes is they keep the same skill subheadings without taking into consideration the employer’s desires and goals. Remember, a functional resume is utilized when a job seeker wants to emphasize RELATED skills…not the job history. </a:t>
            </a:r>
          </a:p>
          <a:p>
            <a:endParaRPr lang="en-US" baseline="0" dirty="0" smtClean="0"/>
          </a:p>
          <a:p>
            <a:r>
              <a:rPr lang="en-US" baseline="0" dirty="0" smtClean="0"/>
              <a:t>Refer to the “example functional resume” in your packet.  In the middle of the page you will see a header “Related Skills and Experience”. Below this, you will see subheadings.  These subheadings should highlight your understanding of what the employer is asking for in their ideal candidate.  Also, by giving thought and organization to this section, you will ensure that you are only listing information relevant to the employer rather than giving a biographical history that may or may not be related to the employer’s needs.  </a:t>
            </a:r>
          </a:p>
          <a:p>
            <a:endParaRPr lang="en-US" baseline="0" dirty="0" smtClean="0"/>
          </a:p>
          <a:p>
            <a:r>
              <a:rPr lang="en-US" baseline="0" dirty="0" smtClean="0"/>
              <a:t>Here are a few examples of functional skill headings for the Learning House position….</a:t>
            </a:r>
          </a:p>
          <a:p>
            <a:endParaRPr lang="en-US" baseline="0" dirty="0" smtClean="0"/>
          </a:p>
          <a:p>
            <a:r>
              <a:rPr lang="en-US" baseline="0" dirty="0" smtClean="0"/>
              <a:t>Some other section headings you may want to include are…</a:t>
            </a:r>
          </a:p>
          <a:p>
            <a:r>
              <a:rPr lang="en-US" baseline="0" dirty="0" smtClean="0"/>
              <a:t>- Accomplishments--- this is an excellent way to clearly highlight your achievements as it relates to sales goals, revenue, cost savings, etc.</a:t>
            </a:r>
          </a:p>
          <a:p>
            <a:pPr marL="171450" indent="-171450">
              <a:buFontTx/>
              <a:buChar char="-"/>
            </a:pPr>
            <a:r>
              <a:rPr lang="en-US" baseline="0" dirty="0" smtClean="0"/>
              <a:t>Professional Development- highlight presentation and associations related to the industry and employer’s interests</a:t>
            </a:r>
          </a:p>
          <a:p>
            <a:pPr marL="171450" indent="-171450">
              <a:buFontTx/>
              <a:buChar char="-"/>
            </a:pPr>
            <a:r>
              <a:rPr lang="en-US" baseline="0" dirty="0" smtClean="0"/>
              <a:t>Profile – similar to the summary of skills section – concise statements that provide a direct response to the needs stated in the job description</a:t>
            </a:r>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t>19</a:t>
            </a:fld>
            <a:endParaRPr lang="en-US" dirty="0"/>
          </a:p>
        </p:txBody>
      </p:sp>
    </p:spTree>
    <p:extLst>
      <p:ext uri="{BB962C8B-B14F-4D97-AF65-F5344CB8AC3E}">
        <p14:creationId xmlns:p14="http://schemas.microsoft.com/office/powerpoint/2010/main" val="28216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0D4D05-BE98-4258-A41C-073FBB654D89}" type="slidenum">
              <a:rPr lang="en-US" smtClean="0"/>
              <a:t>2</a:t>
            </a:fld>
            <a:endParaRPr lang="en-US" dirty="0"/>
          </a:p>
        </p:txBody>
      </p:sp>
    </p:spTree>
    <p:extLst>
      <p:ext uri="{BB962C8B-B14F-4D97-AF65-F5344CB8AC3E}">
        <p14:creationId xmlns:p14="http://schemas.microsoft.com/office/powerpoint/2010/main" val="3153099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 of topics you could cover in your two minute</a:t>
            </a:r>
            <a:r>
              <a:rPr lang="en-US" baseline="0" dirty="0" smtClean="0"/>
              <a:t> presentation.  Remember, a 2-minute presentation is a summary of your candidacy that highlights your relevant skills and experiences and why you are interested in this particular employer and position.</a:t>
            </a:r>
          </a:p>
          <a:p>
            <a:endParaRPr lang="en-US" baseline="0" dirty="0" smtClean="0"/>
          </a:p>
          <a:p>
            <a:r>
              <a:rPr lang="en-US" baseline="0" dirty="0" smtClean="0"/>
              <a:t>An example of what you could state “</a:t>
            </a:r>
            <a:r>
              <a:rPr lang="en-US" dirty="0" smtClean="0"/>
              <a:t>I took several on-line classes as an undergraduate student so I learned first-hand how the flexibility of online degree programs can positively impact lives.”– this statement</a:t>
            </a:r>
            <a:r>
              <a:rPr lang="en-US" baseline="0" dirty="0" smtClean="0"/>
              <a:t> is a direct tie to the company’s mission statement listed on their website.  </a:t>
            </a:r>
            <a:endParaRPr lang="en-US" dirty="0" smtClean="0"/>
          </a:p>
          <a:p>
            <a:endParaRPr lang="en-US" dirty="0" smtClean="0"/>
          </a:p>
          <a:p>
            <a:r>
              <a:rPr lang="en-US" dirty="0" smtClean="0"/>
              <a:t>The</a:t>
            </a:r>
            <a:r>
              <a:rPr lang="en-US" baseline="0" dirty="0" smtClean="0"/>
              <a:t> employer stated that growth and adopting new technologies is central to their mission, the questions listed here reflect those goals.</a:t>
            </a:r>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t>20</a:t>
            </a:fld>
            <a:endParaRPr lang="en-US" dirty="0"/>
          </a:p>
        </p:txBody>
      </p:sp>
    </p:spTree>
    <p:extLst>
      <p:ext uri="{BB962C8B-B14F-4D97-AF65-F5344CB8AC3E}">
        <p14:creationId xmlns:p14="http://schemas.microsoft.com/office/powerpoint/2010/main" val="2260189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Ok…let’s look at another job</a:t>
            </a:r>
            <a:r>
              <a:rPr lang="en-US" baseline="0" dirty="0" smtClean="0"/>
              <a:t> posting example to practice employer centered job search practices.</a:t>
            </a:r>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t>21</a:t>
            </a:fld>
            <a:endParaRPr lang="en-US" dirty="0"/>
          </a:p>
        </p:txBody>
      </p:sp>
    </p:spTree>
    <p:extLst>
      <p:ext uri="{BB962C8B-B14F-4D97-AF65-F5344CB8AC3E}">
        <p14:creationId xmlns:p14="http://schemas.microsoft.com/office/powerpoint/2010/main" val="3847405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t>22</a:t>
            </a:fld>
            <a:endParaRPr lang="en-US" dirty="0"/>
          </a:p>
        </p:txBody>
      </p:sp>
    </p:spTree>
    <p:extLst>
      <p:ext uri="{BB962C8B-B14F-4D97-AF65-F5344CB8AC3E}">
        <p14:creationId xmlns:p14="http://schemas.microsoft.com/office/powerpoint/2010/main" val="906656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what the employer has written in this job description, what do you need to specifically address in your resume and in the interview?</a:t>
            </a:r>
          </a:p>
          <a:p>
            <a:endParaRPr lang="en-US" baseline="0" dirty="0" smtClean="0"/>
          </a:p>
          <a:p>
            <a:r>
              <a:rPr lang="en-US" baseline="0" dirty="0" smtClean="0"/>
              <a:t>Again, this is where you would get our your highlighter and highlight the main points.</a:t>
            </a:r>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65084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0D4D05-BE98-4258-A41C-073FBB654D89}"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224414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what is important</a:t>
            </a:r>
            <a:r>
              <a:rPr lang="en-US" baseline="0" dirty="0" smtClean="0"/>
              <a:t> in this list of requirements?</a:t>
            </a:r>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1042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272942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t>27</a:t>
            </a:fld>
            <a:endParaRPr lang="en-US" dirty="0"/>
          </a:p>
        </p:txBody>
      </p:sp>
    </p:spTree>
    <p:extLst>
      <p:ext uri="{BB962C8B-B14F-4D97-AF65-F5344CB8AC3E}">
        <p14:creationId xmlns:p14="http://schemas.microsoft.com/office/powerpoint/2010/main" val="1579883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have copied some content</a:t>
            </a:r>
            <a:r>
              <a:rPr lang="en-US" baseline="0" dirty="0" smtClean="0"/>
              <a:t> from </a:t>
            </a:r>
            <a:r>
              <a:rPr lang="en-US" baseline="0" dirty="0" err="1" smtClean="0"/>
              <a:t>ZirMed’s</a:t>
            </a:r>
            <a:r>
              <a:rPr lang="en-US" baseline="0" dirty="0" smtClean="0"/>
              <a:t> website.  Refer to your packet to the page titled “Example #2 Website Content: </a:t>
            </a:r>
            <a:r>
              <a:rPr lang="en-US" baseline="0" dirty="0" err="1" smtClean="0"/>
              <a:t>ZirMed</a:t>
            </a:r>
            <a:r>
              <a:rPr lang="en-US" baseline="0" dirty="0" smtClean="0"/>
              <a:t>.”  What does the employer state here that you should include in your customization of your resume or interview?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employer clearly stated their vision and mission…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To revolutionize the business of healthcare and cure administrative costs by applying innovative, creative and flexible technology solutions.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To reduce inefficiencies and increase productivity and revenues for healthcare providers through proactive revenue cycle management solutions and support…..etc.</a:t>
            </a:r>
          </a:p>
          <a:p>
            <a:endParaRPr lang="en-US" dirty="0" smtClean="0"/>
          </a:p>
          <a:p>
            <a:endParaRPr lang="en-US" dirty="0" smtClean="0"/>
          </a:p>
          <a:p>
            <a:r>
              <a:rPr lang="en-US" dirty="0" smtClean="0"/>
              <a:t>Employer website include a great deal of information. Make</a:t>
            </a:r>
            <a:r>
              <a:rPr lang="en-US" baseline="0" dirty="0" smtClean="0"/>
              <a:t> sure you do not ask questions during the interview that could have been answered by simply reviewing the employer’s website.</a:t>
            </a:r>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t>28</a:t>
            </a:fld>
            <a:endParaRPr lang="en-US" dirty="0"/>
          </a:p>
        </p:txBody>
      </p:sp>
    </p:spTree>
    <p:extLst>
      <p:ext uri="{BB962C8B-B14F-4D97-AF65-F5344CB8AC3E}">
        <p14:creationId xmlns:p14="http://schemas.microsoft.com/office/powerpoint/2010/main" val="2745753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you have identified the desired skills and experiences for this particular position. And you clearly understand the mission of the organization….It is time to utilize this information to create an employer-centered resume.  </a:t>
            </a:r>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t>29</a:t>
            </a:fld>
            <a:endParaRPr lang="en-US" dirty="0"/>
          </a:p>
        </p:txBody>
      </p:sp>
    </p:spTree>
    <p:extLst>
      <p:ext uri="{BB962C8B-B14F-4D97-AF65-F5344CB8AC3E}">
        <p14:creationId xmlns:p14="http://schemas.microsoft.com/office/powerpoint/2010/main" val="401197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this time frame represent?  The limited time an employer</a:t>
            </a:r>
            <a:r>
              <a:rPr lang="en-US" baseline="0" dirty="0" smtClean="0"/>
              <a:t> reviews your resume.  So what do you do to get your resume noticed in this short time frame?</a:t>
            </a:r>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t>3</a:t>
            </a:fld>
            <a:endParaRPr lang="en-US" dirty="0"/>
          </a:p>
        </p:txBody>
      </p:sp>
    </p:spTree>
    <p:extLst>
      <p:ext uri="{BB962C8B-B14F-4D97-AF65-F5344CB8AC3E}">
        <p14:creationId xmlns:p14="http://schemas.microsoft.com/office/powerpoint/2010/main" val="714536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example summary of skill statements that provide a direct response to the job posting</a:t>
            </a:r>
          </a:p>
          <a:p>
            <a:endParaRPr lang="en-US" baseline="0" dirty="0" smtClean="0"/>
          </a:p>
          <a:p>
            <a:r>
              <a:rPr lang="en-US" baseline="0" dirty="0" smtClean="0"/>
              <a:t>When you upload your resume to an on-line job posting service and apply to a position, many use computer software to identify the matches in the candidates resume statements to the stated objectives in the job posting.  The computer will pull the resume with the highest relevance. </a:t>
            </a:r>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642786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you will need to customize your functional skill subheadings</a:t>
            </a:r>
            <a:r>
              <a:rPr lang="en-US" baseline="0" dirty="0" smtClean="0"/>
              <a:t> to ensure your content speaks to the employer’s needs.</a:t>
            </a:r>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t>31</a:t>
            </a:fld>
            <a:endParaRPr lang="en-US" dirty="0"/>
          </a:p>
        </p:txBody>
      </p:sp>
    </p:spTree>
    <p:extLst>
      <p:ext uri="{BB962C8B-B14F-4D97-AF65-F5344CB8AC3E}">
        <p14:creationId xmlns:p14="http://schemas.microsoft.com/office/powerpoint/2010/main" val="2623175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tie</a:t>
            </a:r>
            <a:r>
              <a:rPr lang="en-US" baseline="0" dirty="0" smtClean="0"/>
              <a:t> your two minute back into your research. For example, state how your past experience will allow you to support their mission of applying innovative, creative and flexible technology solutions to reduce inefficiencies and increase productivity and revenues for healthcare providers. </a:t>
            </a:r>
          </a:p>
          <a:p>
            <a:endParaRPr lang="en-US" baseline="0" dirty="0" smtClean="0"/>
          </a:p>
          <a:p>
            <a:r>
              <a:rPr lang="en-US" baseline="0" dirty="0" smtClean="0"/>
              <a:t>Reflect your research by stating you know they were recognized as a top 50 growing company of Louisville.</a:t>
            </a:r>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t>32</a:t>
            </a:fld>
            <a:endParaRPr lang="en-US" dirty="0"/>
          </a:p>
        </p:txBody>
      </p:sp>
    </p:spTree>
    <p:extLst>
      <p:ext uri="{BB962C8B-B14F-4D97-AF65-F5344CB8AC3E}">
        <p14:creationId xmlns:p14="http://schemas.microsoft.com/office/powerpoint/2010/main" val="4288923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0D4D05-BE98-4258-A41C-073FBB654D89}" type="slidenum">
              <a:rPr lang="en-US" smtClean="0"/>
              <a:t>33</a:t>
            </a:fld>
            <a:endParaRPr lang="en-US" dirty="0"/>
          </a:p>
        </p:txBody>
      </p:sp>
    </p:spTree>
    <p:extLst>
      <p:ext uri="{BB962C8B-B14F-4D97-AF65-F5344CB8AC3E}">
        <p14:creationId xmlns:p14="http://schemas.microsoft.com/office/powerpoint/2010/main" val="1365515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resume should be customized for each employer and each job!</a:t>
            </a:r>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t>4</a:t>
            </a:fld>
            <a:endParaRPr lang="en-US" dirty="0"/>
          </a:p>
        </p:txBody>
      </p:sp>
    </p:spTree>
    <p:extLst>
      <p:ext uri="{BB962C8B-B14F-4D97-AF65-F5344CB8AC3E}">
        <p14:creationId xmlns:p14="http://schemas.microsoft.com/office/powerpoint/2010/main" val="418423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Pay</a:t>
            </a:r>
            <a:r>
              <a:rPr lang="en-US" baseline="0" dirty="0" smtClean="0"/>
              <a:t> attention to the job posting!</a:t>
            </a:r>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t>5</a:t>
            </a:fld>
            <a:endParaRPr lang="en-US" dirty="0"/>
          </a:p>
        </p:txBody>
      </p:sp>
    </p:spTree>
    <p:extLst>
      <p:ext uri="{BB962C8B-B14F-4D97-AF65-F5344CB8AC3E}">
        <p14:creationId xmlns:p14="http://schemas.microsoft.com/office/powerpoint/2010/main" val="256735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0D4D05-BE98-4258-A41C-073FBB654D89}" type="slidenum">
              <a:rPr lang="en-US" smtClean="0"/>
              <a:t>6</a:t>
            </a:fld>
            <a:endParaRPr lang="en-US" dirty="0"/>
          </a:p>
        </p:txBody>
      </p:sp>
    </p:spTree>
    <p:extLst>
      <p:ext uri="{BB962C8B-B14F-4D97-AF65-F5344CB8AC3E}">
        <p14:creationId xmlns:p14="http://schemas.microsoft.com/office/powerpoint/2010/main" val="845812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t>7</a:t>
            </a:fld>
            <a:endParaRPr lang="en-US" dirty="0"/>
          </a:p>
        </p:txBody>
      </p:sp>
    </p:spTree>
    <p:extLst>
      <p:ext uri="{BB962C8B-B14F-4D97-AF65-F5344CB8AC3E}">
        <p14:creationId xmlns:p14="http://schemas.microsoft.com/office/powerpoint/2010/main" val="134073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your packet, you have a document</a:t>
            </a:r>
            <a:r>
              <a:rPr lang="en-US" baseline="0" dirty="0" smtClean="0"/>
              <a:t> titled “Combination Resume Sample”.  This resume is utilized when your work history is closely related to your current career objective.  This resume includes a summary of skills section.  This section should be customized as a direct response to the employer’s stated objectives listed on the job description.  You will notice it is located at the very top of the resume so that if the employer stops reading the document ½ way through, they have obtained all of the relevant information for determining if they should consider your candidacy.  We will look at two examples to illustrate how to do this.  </a:t>
            </a:r>
            <a:endParaRPr lang="en-US" dirty="0" smtClean="0"/>
          </a:p>
          <a:p>
            <a:endParaRPr lang="en-US" dirty="0" smtClean="0"/>
          </a:p>
          <a:p>
            <a:r>
              <a:rPr lang="en-US" baseline="0" dirty="0" smtClean="0"/>
              <a:t>In your packet you have an example of a resume titled “Example Function Resume” in which the job seeker has utilized a profile section and has organized the resume in a functional style. </a:t>
            </a:r>
            <a:r>
              <a:rPr lang="en-US" dirty="0" smtClean="0"/>
              <a:t>Profile</a:t>
            </a:r>
            <a:r>
              <a:rPr lang="en-US" baseline="0" dirty="0" smtClean="0"/>
              <a:t> sections are typically used when utilizing a functional resume.  The functional resume is an opportunity to put the emphasis on your related skills and not necessarily your job history.  We will also look at two examples to illustrate how to develop skill subheadings specific to the position and industry.</a:t>
            </a:r>
            <a:endParaRPr lang="en-US" dirty="0" smtClean="0"/>
          </a:p>
          <a:p>
            <a:endParaRPr lang="en-US" dirty="0" smtClean="0"/>
          </a:p>
          <a:p>
            <a:r>
              <a:rPr lang="en-US" dirty="0" smtClean="0"/>
              <a:t>2-minute</a:t>
            </a:r>
            <a:r>
              <a:rPr lang="en-US" baseline="0" dirty="0" smtClean="0"/>
              <a:t> presentation is your brief introduction to an employer in which you clearly state:</a:t>
            </a:r>
          </a:p>
          <a:p>
            <a:pPr marL="171450" indent="-171450">
              <a:buFont typeface="Arial" pitchFamily="34" charset="0"/>
              <a:buChar char="•"/>
            </a:pPr>
            <a:r>
              <a:rPr lang="en-US" baseline="0" dirty="0" smtClean="0"/>
              <a:t>Your skills and experience as it relates to the employer’s stated objectives</a:t>
            </a:r>
          </a:p>
          <a:p>
            <a:pPr marL="171450" indent="-171450">
              <a:buFont typeface="Arial" pitchFamily="34" charset="0"/>
              <a:buChar char="•"/>
            </a:pPr>
            <a:r>
              <a:rPr lang="en-US" baseline="0" dirty="0" smtClean="0"/>
              <a:t>Why you are interested in this particular position and employer</a:t>
            </a:r>
          </a:p>
          <a:p>
            <a:endParaRPr lang="en-US" dirty="0" smtClean="0"/>
          </a:p>
          <a:p>
            <a:r>
              <a:rPr lang="en-US" dirty="0" smtClean="0"/>
              <a:t>Your expected to ask thoughtful questions of the employer.</a:t>
            </a:r>
            <a:r>
              <a:rPr lang="en-US" baseline="0" dirty="0" smtClean="0"/>
              <a:t>  You should prepare questions ahead of time for this, type them up and bring them in a </a:t>
            </a:r>
            <a:r>
              <a:rPr lang="en-US" baseline="0" dirty="0" err="1" smtClean="0"/>
              <a:t>padfolio</a:t>
            </a:r>
            <a:r>
              <a:rPr lang="en-US" baseline="0" dirty="0" smtClean="0"/>
              <a:t>. This will occupy about 10 minutes of the interviews.</a:t>
            </a:r>
            <a:endParaRPr lang="en-US" dirty="0" smtClean="0"/>
          </a:p>
        </p:txBody>
      </p:sp>
      <p:sp>
        <p:nvSpPr>
          <p:cNvPr id="4" name="Slide Number Placeholder 3"/>
          <p:cNvSpPr>
            <a:spLocks noGrp="1"/>
          </p:cNvSpPr>
          <p:nvPr>
            <p:ph type="sldNum" sz="quarter" idx="10"/>
          </p:nvPr>
        </p:nvSpPr>
        <p:spPr/>
        <p:txBody>
          <a:bodyPr/>
          <a:lstStyle/>
          <a:p>
            <a:fld id="{190D4D05-BE98-4258-A41C-073FBB654D89}" type="slidenum">
              <a:rPr lang="en-US" smtClean="0"/>
              <a:t>8</a:t>
            </a:fld>
            <a:endParaRPr lang="en-US" dirty="0"/>
          </a:p>
        </p:txBody>
      </p:sp>
    </p:spTree>
    <p:extLst>
      <p:ext uri="{BB962C8B-B14F-4D97-AF65-F5344CB8AC3E}">
        <p14:creationId xmlns:p14="http://schemas.microsoft.com/office/powerpoint/2010/main" val="400503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apply these recommendations with</a:t>
            </a:r>
            <a:r>
              <a:rPr lang="en-US" baseline="0" dirty="0" smtClean="0"/>
              <a:t> actual job postings.  Our first example is The Learning House Inc. Relationship Manager position.</a:t>
            </a:r>
            <a:endParaRPr lang="en-US" dirty="0"/>
          </a:p>
        </p:txBody>
      </p:sp>
      <p:sp>
        <p:nvSpPr>
          <p:cNvPr id="4" name="Slide Number Placeholder 3"/>
          <p:cNvSpPr>
            <a:spLocks noGrp="1"/>
          </p:cNvSpPr>
          <p:nvPr>
            <p:ph type="sldNum" sz="quarter" idx="10"/>
          </p:nvPr>
        </p:nvSpPr>
        <p:spPr/>
        <p:txBody>
          <a:bodyPr/>
          <a:lstStyle/>
          <a:p>
            <a:fld id="{190D4D05-BE98-4258-A41C-073FBB654D89}" type="slidenum">
              <a:rPr lang="en-US" smtClean="0"/>
              <a:t>9</a:t>
            </a:fld>
            <a:endParaRPr lang="en-US" dirty="0"/>
          </a:p>
        </p:txBody>
      </p:sp>
    </p:spTree>
    <p:extLst>
      <p:ext uri="{BB962C8B-B14F-4D97-AF65-F5344CB8AC3E}">
        <p14:creationId xmlns:p14="http://schemas.microsoft.com/office/powerpoint/2010/main" val="2992124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496A38B-1389-45F7-A79E-E56B8C68393C}" type="datetimeFigureOut">
              <a:rPr lang="en-US" smtClean="0"/>
              <a:t>6/14/2012</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BAE1646-BF43-455A-9E31-8F70E752477A}"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6A38B-1389-45F7-A79E-E56B8C68393C}" type="datetimeFigureOut">
              <a:rPr lang="en-US" smtClean="0"/>
              <a:t>6/14/2012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AE1646-BF43-455A-9E31-8F70E752477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6A38B-1389-45F7-A79E-E56B8C68393C}" type="datetimeFigureOut">
              <a:rPr lang="en-US" smtClean="0"/>
              <a:t>6/14/2012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AE1646-BF43-455A-9E31-8F70E752477A}"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5908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9785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1205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7742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1080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8734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766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1131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96A38B-1389-45F7-A79E-E56B8C68393C}" type="datetimeFigureOut">
              <a:rPr lang="en-US" smtClean="0"/>
              <a:t>6/14/2012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AE1646-BF43-455A-9E31-8F70E752477A}"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8518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3477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5814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9512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9177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108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3101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9358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07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0759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6A38B-1389-45F7-A79E-E56B8C68393C}" type="datetimeFigureOut">
              <a:rPr lang="en-US" smtClean="0"/>
              <a:t>6/14/2012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AE1646-BF43-455A-9E31-8F70E752477A}"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1421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5304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30108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7965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4221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9059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7335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15009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1814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218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496A38B-1389-45F7-A79E-E56B8C68393C}" type="datetimeFigureOut">
              <a:rPr lang="en-US" smtClean="0"/>
              <a:t>6/14/2012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AE1646-BF43-455A-9E31-8F70E752477A}"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650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75986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93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02859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98206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94785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95243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39969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4488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1187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96A38B-1389-45F7-A79E-E56B8C68393C}" type="datetimeFigureOut">
              <a:rPr lang="en-US" smtClean="0"/>
              <a:t>6/14/2012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AE1646-BF43-455A-9E31-8F70E752477A}" type="slidenum">
              <a:rPr lang="en-US" smtClean="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20243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11084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34531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11634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64922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7050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96A38B-1389-45F7-A79E-E56B8C68393C}" type="datetimeFigureOut">
              <a:rPr lang="en-US" smtClean="0"/>
              <a:t>6/14/2012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AE1646-BF43-455A-9E31-8F70E752477A}"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6A38B-1389-45F7-A79E-E56B8C68393C}" type="datetimeFigureOut">
              <a:rPr lang="en-US" smtClean="0"/>
              <a:t>6/14/2012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AE1646-BF43-455A-9E31-8F70E752477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496A38B-1389-45F7-A79E-E56B8C68393C}" type="datetimeFigureOut">
              <a:rPr lang="en-US" smtClean="0"/>
              <a:t>6/14/2012</a:t>
            </a:fld>
            <a:endParaRPr lang="en-US" dirty="0"/>
          </a:p>
        </p:txBody>
      </p:sp>
      <p:sp>
        <p:nvSpPr>
          <p:cNvPr id="7" name="Slide Number Placeholder 6"/>
          <p:cNvSpPr>
            <a:spLocks noGrp="1"/>
          </p:cNvSpPr>
          <p:nvPr>
            <p:ph type="sldNum" sz="quarter" idx="12"/>
          </p:nvPr>
        </p:nvSpPr>
        <p:spPr/>
        <p:txBody>
          <a:bodyPr/>
          <a:lstStyle/>
          <a:p>
            <a:fld id="{6BAE1646-BF43-455A-9E31-8F70E752477A}"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6A38B-1389-45F7-A79E-E56B8C68393C}" type="datetimeFigureOut">
              <a:rPr lang="en-US" smtClean="0"/>
              <a:t>6/14/2012</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6BAE1646-BF43-455A-9E31-8F70E752477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496A38B-1389-45F7-A79E-E56B8C68393C}" type="datetimeFigureOut">
              <a:rPr lang="en-US" smtClean="0"/>
              <a:t>6/14/2012</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BAE1646-BF43-455A-9E31-8F70E752477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164111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412621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873405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6A38B-1389-45F7-A79E-E56B8C68393C}" type="datetimeFigureOut">
              <a:rPr lang="en-US" smtClean="0">
                <a:solidFill>
                  <a:prstClr val="black">
                    <a:tint val="75000"/>
                  </a:prstClr>
                </a:solidFill>
              </a:rPr>
              <a:pPr/>
              <a:t>6/14/2012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AE1646-BF43-455A-9E31-8F70E752477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599630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ublic.zirmed.co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397969"/>
            <a:ext cx="3313355" cy="1702160"/>
          </a:xfrm>
        </p:spPr>
        <p:txBody>
          <a:bodyPr/>
          <a:lstStyle/>
          <a:p>
            <a:r>
              <a:rPr lang="en-US" b="1" dirty="0" smtClean="0">
                <a:solidFill>
                  <a:schemeClr val="bg1"/>
                </a:solidFill>
              </a:rPr>
              <a:t>Hitting Your Target</a:t>
            </a:r>
            <a:endParaRPr lang="en-US" b="1" dirty="0">
              <a:solidFill>
                <a:schemeClr val="bg1"/>
              </a:solidFill>
            </a:endParaRPr>
          </a:p>
        </p:txBody>
      </p:sp>
      <p:sp>
        <p:nvSpPr>
          <p:cNvPr id="3" name="Subtitle 2"/>
          <p:cNvSpPr>
            <a:spLocks noGrp="1"/>
          </p:cNvSpPr>
          <p:nvPr>
            <p:ph type="subTitle" idx="1"/>
          </p:nvPr>
        </p:nvSpPr>
        <p:spPr>
          <a:xfrm>
            <a:off x="4648200" y="2362200"/>
            <a:ext cx="3505200" cy="3276600"/>
          </a:xfrm>
        </p:spPr>
        <p:txBody>
          <a:bodyPr>
            <a:normAutofit/>
          </a:bodyPr>
          <a:lstStyle/>
          <a:p>
            <a:r>
              <a:rPr lang="en-US" sz="2800" i="1" dirty="0"/>
              <a:t>How to Conduct an Employer Focused Job Search</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76400"/>
            <a:ext cx="4239675" cy="2828658"/>
          </a:xfrm>
          <a:prstGeom prst="rect">
            <a:avLst/>
          </a:prstGeom>
        </p:spPr>
      </p:pic>
    </p:spTree>
    <p:extLst>
      <p:ext uri="{BB962C8B-B14F-4D97-AF65-F5344CB8AC3E}">
        <p14:creationId xmlns:p14="http://schemas.microsoft.com/office/powerpoint/2010/main" val="286343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381000"/>
            <a:ext cx="3313355" cy="1702160"/>
          </a:xfrm>
        </p:spPr>
        <p:txBody>
          <a:bodyPr/>
          <a:lstStyle/>
          <a:p>
            <a:r>
              <a:rPr lang="en-US" b="1" dirty="0" smtClean="0">
                <a:solidFill>
                  <a:schemeClr val="bg1"/>
                </a:solidFill>
              </a:rPr>
              <a:t>Review Job Posting</a:t>
            </a:r>
            <a:endParaRPr lang="en-US" b="1" dirty="0">
              <a:solidFill>
                <a:schemeClr val="bg1"/>
              </a:solidFill>
            </a:endParaRPr>
          </a:p>
        </p:txBody>
      </p:sp>
      <p:sp>
        <p:nvSpPr>
          <p:cNvPr id="3" name="Subtitle 2"/>
          <p:cNvSpPr>
            <a:spLocks noGrp="1"/>
          </p:cNvSpPr>
          <p:nvPr>
            <p:ph type="subTitle" idx="1"/>
          </p:nvPr>
        </p:nvSpPr>
        <p:spPr>
          <a:xfrm>
            <a:off x="4724400" y="3233928"/>
            <a:ext cx="3309803" cy="1260629"/>
          </a:xfrm>
        </p:spPr>
        <p:txBody>
          <a:bodyPr>
            <a:noAutofit/>
          </a:bodyPr>
          <a:lstStyle/>
          <a:p>
            <a:r>
              <a:rPr lang="en-US" sz="2800" dirty="0" smtClean="0">
                <a:solidFill>
                  <a:schemeClr val="tx1"/>
                </a:solidFill>
              </a:rPr>
              <a:t>Refer to </a:t>
            </a:r>
            <a:r>
              <a:rPr lang="en-US" sz="2800" b="1" i="1" dirty="0" smtClean="0">
                <a:solidFill>
                  <a:srgbClr val="FF0000"/>
                </a:solidFill>
              </a:rPr>
              <a:t>Example Job Posting #1: Learning House Inc.</a:t>
            </a:r>
            <a:r>
              <a:rPr lang="en-US" sz="2800" dirty="0" smtClean="0">
                <a:solidFill>
                  <a:schemeClr val="tx1"/>
                </a:solidFill>
              </a:rPr>
              <a:t> in your Build Skills packet</a:t>
            </a:r>
            <a:endParaRPr lang="en-US" sz="2800" dirty="0">
              <a:solidFill>
                <a:schemeClr val="tx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447800"/>
            <a:ext cx="2941447" cy="3505200"/>
          </a:xfrm>
          <a:prstGeom prst="rect">
            <a:avLst/>
          </a:prstGeom>
        </p:spPr>
      </p:pic>
    </p:spTree>
    <p:extLst>
      <p:ext uri="{BB962C8B-B14F-4D97-AF65-F5344CB8AC3E}">
        <p14:creationId xmlns:p14="http://schemas.microsoft.com/office/powerpoint/2010/main" val="126439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8458200" cy="6935745"/>
          </a:xfrm>
          <a:prstGeom prst="rect">
            <a:avLst/>
          </a:prstGeom>
          <a:noFill/>
          <a:ln>
            <a:noFill/>
          </a:ln>
          <a:effectLst>
            <a:glow rad="101600">
              <a:srgbClr val="FFFF00">
                <a:alpha val="60000"/>
              </a:srgbClr>
            </a:glow>
          </a:effectLst>
        </p:spPr>
        <p:txBody>
          <a:bodyPr wrap="square">
            <a:spAutoFit/>
          </a:bodyPr>
          <a:lstStyle/>
          <a:p>
            <a:pPr>
              <a:lnSpc>
                <a:spcPct val="115000"/>
              </a:lnSpc>
              <a:spcAft>
                <a:spcPts val="1200"/>
              </a:spcAft>
            </a:pPr>
            <a:r>
              <a:rPr lang="en-US" b="1" dirty="0" smtClean="0">
                <a:solidFill>
                  <a:prstClr val="black"/>
                </a:solidFill>
                <a:latin typeface="Helvetica"/>
                <a:ea typeface="Times New Roman"/>
                <a:cs typeface="Times New Roman"/>
              </a:rPr>
              <a:t>Overview</a:t>
            </a:r>
            <a:r>
              <a:rPr lang="en-US" dirty="0" smtClean="0">
                <a:solidFill>
                  <a:srgbClr val="000000"/>
                </a:solidFill>
                <a:latin typeface="Helvetica"/>
                <a:ea typeface="Times New Roman"/>
                <a:cs typeface="Times New Roman"/>
              </a:rPr>
              <a:t/>
            </a:r>
            <a:br>
              <a:rPr lang="en-US" dirty="0" smtClean="0">
                <a:solidFill>
                  <a:srgbClr val="000000"/>
                </a:solidFill>
                <a:latin typeface="Helvetica"/>
                <a:ea typeface="Times New Roman"/>
                <a:cs typeface="Times New Roman"/>
              </a:rPr>
            </a:br>
            <a:r>
              <a:rPr lang="en-US" dirty="0" smtClean="0">
                <a:solidFill>
                  <a:srgbClr val="000000"/>
                </a:solidFill>
                <a:latin typeface="Helvetica"/>
                <a:ea typeface="Times New Roman"/>
                <a:cs typeface="Times New Roman"/>
              </a:rPr>
              <a:t>We are currently looking for an account executive professional that enjoys developing and maintaining relationships with current customers and helping them grow. If you are looking for an opportunity to work with a fast-growing dynamic company that provides accelerated professional opportunities in the thriving online education industry, we would love to hear from you. </a:t>
            </a:r>
            <a:endParaRPr lang="en-US" dirty="0">
              <a:solidFill>
                <a:prstClr val="black"/>
              </a:solidFill>
              <a:ea typeface="Calibri"/>
              <a:cs typeface="Times New Roman"/>
            </a:endParaRPr>
          </a:p>
          <a:p>
            <a:pPr>
              <a:lnSpc>
                <a:spcPct val="115000"/>
              </a:lnSpc>
            </a:pPr>
            <a:r>
              <a:rPr lang="en-US" b="1" dirty="0" smtClean="0">
                <a:solidFill>
                  <a:prstClr val="black"/>
                </a:solidFill>
                <a:latin typeface="Helvetica"/>
                <a:ea typeface="Times New Roman"/>
                <a:cs typeface="Times New Roman"/>
              </a:rPr>
              <a:t>Job Skills/Requirements</a:t>
            </a:r>
            <a:r>
              <a:rPr lang="en-US" dirty="0" smtClean="0">
                <a:solidFill>
                  <a:srgbClr val="000000"/>
                </a:solidFill>
                <a:latin typeface="Helvetica"/>
                <a:ea typeface="Times New Roman"/>
                <a:cs typeface="Times New Roman"/>
              </a:rPr>
              <a:t/>
            </a:r>
            <a:br>
              <a:rPr lang="en-US" dirty="0" smtClean="0">
                <a:solidFill>
                  <a:srgbClr val="000000"/>
                </a:solidFill>
                <a:latin typeface="Helvetica"/>
                <a:ea typeface="Times New Roman"/>
                <a:cs typeface="Times New Roman"/>
              </a:rPr>
            </a:br>
            <a:r>
              <a:rPr lang="en-US" dirty="0" smtClean="0">
                <a:solidFill>
                  <a:srgbClr val="000000"/>
                </a:solidFill>
                <a:latin typeface="Helvetica"/>
                <a:ea typeface="Times New Roman"/>
                <a:cs typeface="Times New Roman"/>
              </a:rPr>
              <a:t>In this role, you will promote and generate the use of online educational content and services to institutions of higher learning all over the nation, from an office environment  as well as on the road, while providing superior customer service. Other responsibilities of this position include, but are not limited to: </a:t>
            </a:r>
          </a:p>
          <a:p>
            <a:pPr marL="342900" indent="-342900">
              <a:lnSpc>
                <a:spcPct val="115000"/>
              </a:lnSpc>
              <a:buFont typeface="Symbol"/>
              <a:buChar char=""/>
            </a:pPr>
            <a:r>
              <a:rPr lang="en-US" dirty="0" smtClean="0">
                <a:solidFill>
                  <a:srgbClr val="000000"/>
                </a:solidFill>
                <a:latin typeface="Helvetica"/>
                <a:ea typeface="Times New Roman"/>
                <a:cs typeface="Times New Roman"/>
              </a:rPr>
              <a:t>Coordinate and conduct personal and online meetings to facilitate the implementation of recommendations and best practices. </a:t>
            </a:r>
            <a:endParaRPr lang="en-US" dirty="0">
              <a:solidFill>
                <a:prstClr val="black"/>
              </a:solidFill>
              <a:ea typeface="Calibri"/>
              <a:cs typeface="Times New Roman"/>
            </a:endParaRPr>
          </a:p>
          <a:p>
            <a:pPr marL="342900" indent="-342900">
              <a:lnSpc>
                <a:spcPct val="115000"/>
              </a:lnSpc>
              <a:buFont typeface="Symbol"/>
              <a:buChar char=""/>
            </a:pPr>
            <a:r>
              <a:rPr lang="en-US" dirty="0" smtClean="0">
                <a:solidFill>
                  <a:srgbClr val="000000"/>
                </a:solidFill>
                <a:latin typeface="Helvetica"/>
                <a:ea typeface="Times New Roman"/>
                <a:cs typeface="Times New Roman"/>
              </a:rPr>
              <a:t>Liaise with the partner and internal marketing teams to plan and implement marketing and lead-generation objectives. </a:t>
            </a:r>
            <a:endParaRPr lang="en-US" dirty="0">
              <a:solidFill>
                <a:prstClr val="black"/>
              </a:solidFill>
              <a:ea typeface="Calibri"/>
              <a:cs typeface="Times New Roman"/>
            </a:endParaRPr>
          </a:p>
          <a:p>
            <a:pPr marL="342900" indent="-342900">
              <a:lnSpc>
                <a:spcPct val="115000"/>
              </a:lnSpc>
              <a:buFont typeface="Symbol"/>
              <a:buChar char=""/>
            </a:pPr>
            <a:r>
              <a:rPr lang="en-US" dirty="0" smtClean="0">
                <a:solidFill>
                  <a:srgbClr val="000000"/>
                </a:solidFill>
                <a:latin typeface="Helvetica"/>
                <a:ea typeface="Times New Roman"/>
                <a:cs typeface="Times New Roman"/>
              </a:rPr>
              <a:t>Provide support to the publishing and marketing departments to facilitate implementation of objectives.</a:t>
            </a:r>
            <a:endParaRPr lang="en-US" dirty="0">
              <a:solidFill>
                <a:prstClr val="black"/>
              </a:solidFill>
              <a:ea typeface="Calibri"/>
              <a:cs typeface="Times New Roman"/>
            </a:endParaRPr>
          </a:p>
          <a:p>
            <a:pPr marL="342900" indent="-342900">
              <a:lnSpc>
                <a:spcPct val="115000"/>
              </a:lnSpc>
              <a:buFont typeface="Symbol"/>
              <a:buChar char=""/>
            </a:pPr>
            <a:r>
              <a:rPr lang="en-US" dirty="0" smtClean="0">
                <a:solidFill>
                  <a:srgbClr val="000000"/>
                </a:solidFill>
                <a:latin typeface="Helvetica"/>
                <a:ea typeface="Times New Roman"/>
                <a:cs typeface="Times New Roman"/>
              </a:rPr>
              <a:t>Maintain strong relationships with partners and help them identify additional growth opportunities. </a:t>
            </a:r>
            <a:endParaRPr lang="en-US" dirty="0">
              <a:solidFill>
                <a:prstClr val="black"/>
              </a:solidFill>
              <a:ea typeface="Calibri"/>
              <a:cs typeface="Times New Roman"/>
            </a:endParaRPr>
          </a:p>
          <a:p>
            <a:pPr marL="342900" indent="-342900">
              <a:lnSpc>
                <a:spcPct val="115000"/>
              </a:lnSpc>
              <a:buFont typeface="Symbol"/>
              <a:buChar char=""/>
            </a:pPr>
            <a:r>
              <a:rPr lang="en-US" dirty="0" smtClean="0">
                <a:solidFill>
                  <a:srgbClr val="000000"/>
                </a:solidFill>
                <a:latin typeface="Helvetica"/>
                <a:ea typeface="Times New Roman"/>
                <a:cs typeface="Times New Roman"/>
              </a:rPr>
              <a:t>Lead a partner-focused internal team of professionals whose members report to other departments.</a:t>
            </a:r>
            <a:endParaRPr lang="en-US" dirty="0">
              <a:solidFill>
                <a:prstClr val="black"/>
              </a:solidFill>
              <a:ea typeface="Calibri"/>
              <a:cs typeface="Times New Roman"/>
            </a:endParaRPr>
          </a:p>
        </p:txBody>
      </p:sp>
    </p:spTree>
    <p:extLst>
      <p:ext uri="{BB962C8B-B14F-4D97-AF65-F5344CB8AC3E}">
        <p14:creationId xmlns:p14="http://schemas.microsoft.com/office/powerpoint/2010/main" val="134121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8458200" cy="6740500"/>
          </a:xfrm>
          <a:prstGeom prst="rect">
            <a:avLst/>
          </a:prstGeom>
          <a:noFill/>
          <a:ln>
            <a:noFill/>
          </a:ln>
          <a:effectLst>
            <a:glow rad="101600">
              <a:srgbClr val="FFFF00">
                <a:alpha val="60000"/>
              </a:srgbClr>
            </a:glow>
          </a:effectLst>
        </p:spPr>
        <p:txBody>
          <a:bodyPr wrap="square">
            <a:spAutoFit/>
          </a:bodyPr>
          <a:lstStyle/>
          <a:p>
            <a:pPr>
              <a:lnSpc>
                <a:spcPct val="115000"/>
              </a:lnSpc>
              <a:spcAft>
                <a:spcPts val="1200"/>
              </a:spcAft>
            </a:pPr>
            <a:r>
              <a:rPr lang="en-US" sz="1600" b="1" dirty="0" smtClean="0">
                <a:solidFill>
                  <a:srgbClr val="000000"/>
                </a:solidFill>
                <a:latin typeface="Helvetica"/>
                <a:ea typeface="Times New Roman"/>
                <a:cs typeface="Times New Roman"/>
              </a:rPr>
              <a:t>Overview</a:t>
            </a:r>
            <a:r>
              <a:rPr lang="en-US" sz="1600" dirty="0" smtClean="0">
                <a:solidFill>
                  <a:srgbClr val="000000"/>
                </a:solidFill>
                <a:latin typeface="Helvetica"/>
                <a:ea typeface="Times New Roman"/>
                <a:cs typeface="Times New Roman"/>
              </a:rPr>
              <a:t/>
            </a:r>
            <a:br>
              <a:rPr lang="en-US" sz="1600" dirty="0" smtClean="0">
                <a:solidFill>
                  <a:srgbClr val="000000"/>
                </a:solidFill>
                <a:latin typeface="Helvetica"/>
                <a:ea typeface="Times New Roman"/>
                <a:cs typeface="Times New Roman"/>
              </a:rPr>
            </a:br>
            <a:r>
              <a:rPr lang="en-US" sz="1600" dirty="0" smtClean="0">
                <a:solidFill>
                  <a:srgbClr val="000000"/>
                </a:solidFill>
                <a:latin typeface="Helvetica"/>
                <a:ea typeface="Times New Roman"/>
                <a:cs typeface="Times New Roman"/>
              </a:rPr>
              <a:t>We are currently looking for an account executive professional that enjoys </a:t>
            </a:r>
            <a:r>
              <a:rPr lang="en-US" sz="1600" b="1" dirty="0" smtClean="0">
                <a:solidFill>
                  <a:srgbClr val="FF0000"/>
                </a:solidFill>
                <a:latin typeface="Helvetica"/>
                <a:ea typeface="Times New Roman"/>
                <a:cs typeface="Times New Roman"/>
              </a:rPr>
              <a:t>developing and maintaining relationships </a:t>
            </a:r>
            <a:r>
              <a:rPr lang="en-US" sz="1600" dirty="0" smtClean="0">
                <a:solidFill>
                  <a:srgbClr val="000000"/>
                </a:solidFill>
                <a:latin typeface="Helvetica"/>
                <a:ea typeface="Times New Roman"/>
                <a:cs typeface="Times New Roman"/>
              </a:rPr>
              <a:t>with current customers and helping them grow. If you are looking for an opportunity to work with a fast-growing dynamic company that provides accelerated professional opportunities in the thriving online education industry, we would love to hear from you. </a:t>
            </a:r>
            <a:endParaRPr lang="en-US" sz="1600" dirty="0">
              <a:solidFill>
                <a:prstClr val="black"/>
              </a:solidFill>
              <a:ea typeface="Calibri"/>
              <a:cs typeface="Times New Roman"/>
            </a:endParaRPr>
          </a:p>
          <a:p>
            <a:pPr>
              <a:lnSpc>
                <a:spcPct val="115000"/>
              </a:lnSpc>
            </a:pPr>
            <a:r>
              <a:rPr lang="en-US" sz="1600" b="1" dirty="0" smtClean="0">
                <a:solidFill>
                  <a:srgbClr val="000000"/>
                </a:solidFill>
                <a:latin typeface="Helvetica"/>
                <a:ea typeface="Times New Roman"/>
                <a:cs typeface="Times New Roman"/>
              </a:rPr>
              <a:t>Job Skills/Requirements</a:t>
            </a:r>
            <a:r>
              <a:rPr lang="en-US" sz="1600" dirty="0" smtClean="0">
                <a:solidFill>
                  <a:srgbClr val="000000"/>
                </a:solidFill>
                <a:latin typeface="Helvetica"/>
                <a:ea typeface="Times New Roman"/>
                <a:cs typeface="Times New Roman"/>
              </a:rPr>
              <a:t/>
            </a:r>
            <a:br>
              <a:rPr lang="en-US" sz="1600" dirty="0" smtClean="0">
                <a:solidFill>
                  <a:srgbClr val="000000"/>
                </a:solidFill>
                <a:latin typeface="Helvetica"/>
                <a:ea typeface="Times New Roman"/>
                <a:cs typeface="Times New Roman"/>
              </a:rPr>
            </a:br>
            <a:r>
              <a:rPr lang="en-US" sz="1600" dirty="0" smtClean="0">
                <a:solidFill>
                  <a:srgbClr val="000000"/>
                </a:solidFill>
                <a:latin typeface="Helvetica"/>
                <a:ea typeface="Times New Roman"/>
                <a:cs typeface="Times New Roman"/>
              </a:rPr>
              <a:t>In this role, you will promote and generate the use of online educational content and services to institutions of higher learning all over the nation, from an office environment  </a:t>
            </a:r>
            <a:r>
              <a:rPr lang="en-US" sz="1600" dirty="0" smtClean="0">
                <a:solidFill>
                  <a:prstClr val="black"/>
                </a:solidFill>
                <a:latin typeface="Helvetica"/>
                <a:ea typeface="Times New Roman"/>
                <a:cs typeface="Times New Roman"/>
              </a:rPr>
              <a:t>as well as on the road</a:t>
            </a:r>
            <a:r>
              <a:rPr lang="en-US" sz="1600" dirty="0" smtClean="0">
                <a:solidFill>
                  <a:srgbClr val="000000"/>
                </a:solidFill>
                <a:latin typeface="Helvetica"/>
                <a:ea typeface="Times New Roman"/>
                <a:cs typeface="Times New Roman"/>
              </a:rPr>
              <a:t>, while providing </a:t>
            </a:r>
            <a:r>
              <a:rPr lang="en-US" sz="1600" b="1" dirty="0" smtClean="0">
                <a:solidFill>
                  <a:srgbClr val="FF0000"/>
                </a:solidFill>
                <a:latin typeface="Helvetica"/>
                <a:ea typeface="Times New Roman"/>
                <a:cs typeface="Times New Roman"/>
              </a:rPr>
              <a:t>superior customer service</a:t>
            </a:r>
            <a:r>
              <a:rPr lang="en-US" sz="1600" dirty="0" smtClean="0">
                <a:solidFill>
                  <a:srgbClr val="000000"/>
                </a:solidFill>
                <a:latin typeface="Helvetica"/>
                <a:ea typeface="Times New Roman"/>
                <a:cs typeface="Times New Roman"/>
              </a:rPr>
              <a:t>. Other responsibilities of this position include, but are not limited to: </a:t>
            </a:r>
          </a:p>
          <a:p>
            <a:pPr marL="285750" indent="-285750">
              <a:lnSpc>
                <a:spcPct val="115000"/>
              </a:lnSpc>
              <a:buFont typeface="Arial" pitchFamily="34" charset="0"/>
              <a:buChar char="•"/>
            </a:pPr>
            <a:r>
              <a:rPr lang="en-US" sz="1600" dirty="0" smtClean="0">
                <a:solidFill>
                  <a:srgbClr val="000000"/>
                </a:solidFill>
                <a:latin typeface="Helvetica"/>
                <a:ea typeface="Times New Roman"/>
                <a:cs typeface="Times New Roman"/>
              </a:rPr>
              <a:t>Communicate directly with partner institutions to </a:t>
            </a:r>
            <a:r>
              <a:rPr lang="en-US" sz="1600" b="1" dirty="0" smtClean="0">
                <a:solidFill>
                  <a:srgbClr val="FF0000"/>
                </a:solidFill>
                <a:latin typeface="Helvetica"/>
                <a:ea typeface="Times New Roman"/>
                <a:cs typeface="Times New Roman"/>
              </a:rPr>
              <a:t>deepen the relationships </a:t>
            </a:r>
            <a:r>
              <a:rPr lang="en-US" sz="1600" dirty="0" smtClean="0">
                <a:solidFill>
                  <a:srgbClr val="000000"/>
                </a:solidFill>
                <a:latin typeface="Helvetica"/>
                <a:ea typeface="Times New Roman"/>
                <a:cs typeface="Times New Roman"/>
              </a:rPr>
              <a:t>while </a:t>
            </a:r>
            <a:r>
              <a:rPr lang="en-US" sz="1600" b="1" dirty="0" smtClean="0">
                <a:solidFill>
                  <a:srgbClr val="FF0000"/>
                </a:solidFill>
                <a:latin typeface="Helvetica"/>
                <a:ea typeface="Times New Roman"/>
                <a:cs typeface="Times New Roman"/>
              </a:rPr>
              <a:t>increasing partner presence and offerings of online programs and classes.</a:t>
            </a:r>
          </a:p>
          <a:p>
            <a:pPr marL="342900" indent="-342900">
              <a:lnSpc>
                <a:spcPct val="115000"/>
              </a:lnSpc>
              <a:buFont typeface="Symbol"/>
              <a:buChar char=""/>
            </a:pPr>
            <a:r>
              <a:rPr lang="en-US" sz="1600" b="1" dirty="0" smtClean="0">
                <a:solidFill>
                  <a:srgbClr val="FF0000"/>
                </a:solidFill>
                <a:latin typeface="Helvetica"/>
                <a:ea typeface="Times New Roman"/>
                <a:cs typeface="Times New Roman"/>
              </a:rPr>
              <a:t>Coordinate and conduct personal and online meetings </a:t>
            </a:r>
            <a:r>
              <a:rPr lang="en-US" sz="1600" dirty="0" smtClean="0">
                <a:solidFill>
                  <a:srgbClr val="000000"/>
                </a:solidFill>
                <a:latin typeface="Helvetica"/>
                <a:ea typeface="Times New Roman"/>
                <a:cs typeface="Times New Roman"/>
              </a:rPr>
              <a:t>to facilitate the implementation of recommendations and best practices. </a:t>
            </a:r>
            <a:endParaRPr lang="en-US" sz="1600" dirty="0">
              <a:solidFill>
                <a:prstClr val="black"/>
              </a:solidFill>
              <a:ea typeface="Calibri"/>
              <a:cs typeface="Times New Roman"/>
            </a:endParaRPr>
          </a:p>
          <a:p>
            <a:pPr marL="342900" indent="-342900">
              <a:lnSpc>
                <a:spcPct val="115000"/>
              </a:lnSpc>
              <a:buFont typeface="Symbol"/>
              <a:buChar char=""/>
            </a:pPr>
            <a:r>
              <a:rPr lang="en-US" sz="1600" dirty="0" smtClean="0">
                <a:solidFill>
                  <a:srgbClr val="000000"/>
                </a:solidFill>
                <a:latin typeface="Helvetica"/>
                <a:ea typeface="Times New Roman"/>
                <a:cs typeface="Times New Roman"/>
              </a:rPr>
              <a:t>Liaise with the partner and internal marketing teams to </a:t>
            </a:r>
            <a:r>
              <a:rPr lang="en-US" sz="1600" b="1" dirty="0" smtClean="0">
                <a:solidFill>
                  <a:srgbClr val="FF0000"/>
                </a:solidFill>
                <a:latin typeface="Helvetica"/>
                <a:ea typeface="Times New Roman"/>
                <a:cs typeface="Times New Roman"/>
              </a:rPr>
              <a:t>plan and implement marketing and lead-generation objectives</a:t>
            </a:r>
            <a:r>
              <a:rPr lang="en-US" sz="1600" b="1" dirty="0" smtClean="0">
                <a:solidFill>
                  <a:srgbClr val="000000"/>
                </a:solidFill>
                <a:latin typeface="Helvetica"/>
                <a:ea typeface="Times New Roman"/>
                <a:cs typeface="Times New Roman"/>
              </a:rPr>
              <a:t>. </a:t>
            </a:r>
            <a:endParaRPr lang="en-US" sz="1600" b="1" dirty="0">
              <a:solidFill>
                <a:prstClr val="black"/>
              </a:solidFill>
              <a:ea typeface="Calibri"/>
              <a:cs typeface="Times New Roman"/>
            </a:endParaRPr>
          </a:p>
          <a:p>
            <a:pPr marL="342900" indent="-342900">
              <a:lnSpc>
                <a:spcPct val="115000"/>
              </a:lnSpc>
              <a:buFont typeface="Symbol"/>
              <a:buChar char=""/>
            </a:pPr>
            <a:r>
              <a:rPr lang="en-US" sz="1600" dirty="0" smtClean="0">
                <a:solidFill>
                  <a:srgbClr val="000000"/>
                </a:solidFill>
                <a:latin typeface="Helvetica"/>
                <a:ea typeface="Times New Roman"/>
                <a:cs typeface="Times New Roman"/>
              </a:rPr>
              <a:t>Provide support to the publishing and marketing departments to facilitate implementation of objectives.</a:t>
            </a:r>
            <a:endParaRPr lang="en-US" sz="1600" dirty="0">
              <a:solidFill>
                <a:prstClr val="black"/>
              </a:solidFill>
              <a:ea typeface="Calibri"/>
              <a:cs typeface="Times New Roman"/>
            </a:endParaRPr>
          </a:p>
          <a:p>
            <a:pPr marL="342900" indent="-342900">
              <a:lnSpc>
                <a:spcPct val="115000"/>
              </a:lnSpc>
              <a:buFont typeface="Symbol"/>
              <a:buChar char=""/>
            </a:pPr>
            <a:r>
              <a:rPr lang="en-US" sz="1600" dirty="0" smtClean="0">
                <a:solidFill>
                  <a:srgbClr val="000000"/>
                </a:solidFill>
                <a:latin typeface="Helvetica"/>
                <a:ea typeface="Times New Roman"/>
                <a:cs typeface="Times New Roman"/>
              </a:rPr>
              <a:t>Maintain strong relationships with partners and help them </a:t>
            </a:r>
            <a:r>
              <a:rPr lang="en-US" sz="1600" b="1" dirty="0" smtClean="0">
                <a:solidFill>
                  <a:srgbClr val="FF0000"/>
                </a:solidFill>
                <a:latin typeface="Helvetica"/>
                <a:ea typeface="Times New Roman"/>
                <a:cs typeface="Times New Roman"/>
              </a:rPr>
              <a:t>identify additional growth opportunities. </a:t>
            </a:r>
            <a:endParaRPr lang="en-US" sz="1600" b="1" dirty="0">
              <a:solidFill>
                <a:srgbClr val="FF0000"/>
              </a:solidFill>
              <a:ea typeface="Calibri"/>
              <a:cs typeface="Times New Roman"/>
            </a:endParaRPr>
          </a:p>
          <a:p>
            <a:pPr marL="342900" indent="-342900">
              <a:lnSpc>
                <a:spcPct val="115000"/>
              </a:lnSpc>
              <a:buFont typeface="Symbol"/>
              <a:buChar char=""/>
            </a:pPr>
            <a:r>
              <a:rPr lang="en-US" sz="1600" b="1" dirty="0" smtClean="0">
                <a:solidFill>
                  <a:srgbClr val="FF0000"/>
                </a:solidFill>
                <a:latin typeface="Helvetica"/>
                <a:ea typeface="Times New Roman"/>
                <a:cs typeface="Times New Roman"/>
              </a:rPr>
              <a:t>Lead a partner-focused internal team </a:t>
            </a:r>
            <a:r>
              <a:rPr lang="en-US" sz="1600" dirty="0" smtClean="0">
                <a:solidFill>
                  <a:srgbClr val="000000"/>
                </a:solidFill>
                <a:latin typeface="Helvetica"/>
                <a:ea typeface="Times New Roman"/>
                <a:cs typeface="Times New Roman"/>
              </a:rPr>
              <a:t>of professionals whose members report to other departments.</a:t>
            </a:r>
            <a:endParaRPr lang="en-US" sz="1600" dirty="0">
              <a:solidFill>
                <a:prstClr val="black"/>
              </a:solidFill>
              <a:ea typeface="Calibri"/>
              <a:cs typeface="Times New Roman"/>
            </a:endParaRPr>
          </a:p>
        </p:txBody>
      </p:sp>
    </p:spTree>
    <p:extLst>
      <p:ext uri="{BB962C8B-B14F-4D97-AF65-F5344CB8AC3E}">
        <p14:creationId xmlns:p14="http://schemas.microsoft.com/office/powerpoint/2010/main" val="119809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8458200" cy="4233467"/>
          </a:xfrm>
          <a:prstGeom prst="rect">
            <a:avLst/>
          </a:prstGeom>
          <a:noFill/>
        </p:spPr>
        <p:txBody>
          <a:bodyPr wrap="square">
            <a:spAutoFit/>
          </a:bodyPr>
          <a:lstStyle/>
          <a:p>
            <a:pPr>
              <a:lnSpc>
                <a:spcPct val="115000"/>
              </a:lnSpc>
            </a:pPr>
            <a:r>
              <a:rPr lang="en-US" dirty="0" smtClean="0">
                <a:solidFill>
                  <a:srgbClr val="000000"/>
                </a:solidFill>
                <a:latin typeface="Helvetica"/>
                <a:ea typeface="Times New Roman"/>
                <a:cs typeface="Times New Roman"/>
              </a:rPr>
              <a:t>The successful candidate who fills this role will have the following skills/experience: </a:t>
            </a:r>
            <a:br>
              <a:rPr lang="en-US" dirty="0" smtClean="0">
                <a:solidFill>
                  <a:srgbClr val="000000"/>
                </a:solidFill>
                <a:latin typeface="Helvetica"/>
                <a:ea typeface="Times New Roman"/>
                <a:cs typeface="Times New Roman"/>
              </a:rPr>
            </a:br>
            <a:endParaRPr lang="en-US" dirty="0">
              <a:solidFill>
                <a:prstClr val="black"/>
              </a:solidFill>
              <a:ea typeface="Calibri"/>
              <a:cs typeface="Times New Roman"/>
            </a:endParaRPr>
          </a:p>
          <a:p>
            <a:pPr marL="342900" indent="-342900">
              <a:lnSpc>
                <a:spcPct val="115000"/>
              </a:lnSpc>
              <a:buFont typeface="Symbol"/>
              <a:buChar char=""/>
            </a:pPr>
            <a:r>
              <a:rPr lang="en-US" dirty="0" smtClean="0">
                <a:solidFill>
                  <a:srgbClr val="000000"/>
                </a:solidFill>
                <a:latin typeface="Helvetica"/>
                <a:ea typeface="Times New Roman"/>
                <a:cs typeface="Times New Roman"/>
              </a:rPr>
              <a:t>Minimum education of </a:t>
            </a:r>
            <a:r>
              <a:rPr lang="en-US" dirty="0">
                <a:solidFill>
                  <a:prstClr val="black"/>
                </a:solidFill>
              </a:rPr>
              <a:t>Bachelors Degree plus 2-5 years experience</a:t>
            </a:r>
            <a:r>
              <a:rPr lang="en-US" dirty="0" smtClean="0">
                <a:solidFill>
                  <a:srgbClr val="000000"/>
                </a:solidFill>
                <a:latin typeface="Helvetica"/>
                <a:ea typeface="Times New Roman"/>
                <a:cs typeface="Times New Roman"/>
              </a:rPr>
              <a:t>; though an advanced degree is preferred </a:t>
            </a:r>
            <a:endParaRPr lang="en-US" dirty="0">
              <a:solidFill>
                <a:prstClr val="black"/>
              </a:solidFill>
              <a:ea typeface="Calibri"/>
              <a:cs typeface="Times New Roman"/>
            </a:endParaRPr>
          </a:p>
          <a:p>
            <a:pPr marL="342900" indent="-342900">
              <a:lnSpc>
                <a:spcPct val="115000"/>
              </a:lnSpc>
              <a:buFont typeface="Symbol"/>
              <a:buChar char=""/>
            </a:pPr>
            <a:r>
              <a:rPr lang="en-US" dirty="0" smtClean="0">
                <a:solidFill>
                  <a:srgbClr val="000000"/>
                </a:solidFill>
                <a:latin typeface="Helvetica"/>
                <a:ea typeface="Times New Roman"/>
                <a:cs typeface="Times New Roman"/>
              </a:rPr>
              <a:t>Experience in a position that deals directly with customers (front-line) </a:t>
            </a:r>
            <a:endParaRPr lang="en-US" dirty="0">
              <a:solidFill>
                <a:prstClr val="black"/>
              </a:solidFill>
              <a:ea typeface="Calibri"/>
              <a:cs typeface="Times New Roman"/>
            </a:endParaRPr>
          </a:p>
          <a:p>
            <a:pPr marL="342900" indent="-342900">
              <a:lnSpc>
                <a:spcPct val="115000"/>
              </a:lnSpc>
              <a:buFont typeface="Symbol"/>
              <a:buChar char=""/>
            </a:pPr>
            <a:r>
              <a:rPr lang="en-US" dirty="0" smtClean="0">
                <a:solidFill>
                  <a:srgbClr val="000000"/>
                </a:solidFill>
                <a:latin typeface="Helvetica"/>
                <a:ea typeface="Times New Roman"/>
                <a:cs typeface="Times New Roman"/>
              </a:rPr>
              <a:t>Previous sales, marketing and/or relationship management experience </a:t>
            </a:r>
            <a:endParaRPr lang="en-US" dirty="0">
              <a:solidFill>
                <a:prstClr val="black"/>
              </a:solidFill>
              <a:ea typeface="Calibri"/>
              <a:cs typeface="Times New Roman"/>
            </a:endParaRPr>
          </a:p>
          <a:p>
            <a:pPr marL="342900" indent="-342900">
              <a:lnSpc>
                <a:spcPct val="115000"/>
              </a:lnSpc>
              <a:buFont typeface="Symbol"/>
              <a:buChar char=""/>
            </a:pPr>
            <a:r>
              <a:rPr lang="en-US" dirty="0" smtClean="0">
                <a:solidFill>
                  <a:srgbClr val="000000"/>
                </a:solidFill>
                <a:latin typeface="Helvetica"/>
                <a:ea typeface="Times New Roman"/>
                <a:cs typeface="Times New Roman"/>
              </a:rPr>
              <a:t>Must be able to effectively communicate and follow-up equally with co-workers and customers </a:t>
            </a:r>
            <a:endParaRPr lang="en-US" dirty="0">
              <a:solidFill>
                <a:prstClr val="black"/>
              </a:solidFill>
              <a:ea typeface="Calibri"/>
              <a:cs typeface="Times New Roman"/>
            </a:endParaRPr>
          </a:p>
          <a:p>
            <a:pPr marL="342900" indent="-342900">
              <a:lnSpc>
                <a:spcPct val="115000"/>
              </a:lnSpc>
              <a:buFont typeface="Symbol"/>
              <a:buChar char=""/>
            </a:pPr>
            <a:r>
              <a:rPr lang="en-US" dirty="0" smtClean="0">
                <a:solidFill>
                  <a:srgbClr val="000000"/>
                </a:solidFill>
                <a:latin typeface="Helvetica"/>
                <a:ea typeface="Times New Roman"/>
                <a:cs typeface="Times New Roman"/>
              </a:rPr>
              <a:t>Must be able to learn and retain vast amounts of client information </a:t>
            </a:r>
            <a:endParaRPr lang="en-US" dirty="0">
              <a:solidFill>
                <a:prstClr val="black"/>
              </a:solidFill>
              <a:ea typeface="Calibri"/>
              <a:cs typeface="Times New Roman"/>
            </a:endParaRPr>
          </a:p>
          <a:p>
            <a:pPr marL="342900" indent="-342900">
              <a:lnSpc>
                <a:spcPct val="115000"/>
              </a:lnSpc>
              <a:buFont typeface="Symbol"/>
              <a:buChar char=""/>
            </a:pPr>
            <a:r>
              <a:rPr lang="en-US" dirty="0" smtClean="0">
                <a:solidFill>
                  <a:srgbClr val="000000"/>
                </a:solidFill>
                <a:latin typeface="Helvetica"/>
                <a:ea typeface="Times New Roman"/>
                <a:cs typeface="Times New Roman"/>
              </a:rPr>
              <a:t>Experience in a team-based environment is preferred </a:t>
            </a:r>
            <a:endParaRPr lang="en-US" dirty="0">
              <a:solidFill>
                <a:prstClr val="black"/>
              </a:solidFill>
              <a:ea typeface="Calibri"/>
              <a:cs typeface="Times New Roman"/>
            </a:endParaRPr>
          </a:p>
          <a:p>
            <a:pPr marL="342900" indent="-342900">
              <a:lnSpc>
                <a:spcPct val="115000"/>
              </a:lnSpc>
              <a:buFont typeface="Symbol"/>
              <a:buChar char=""/>
            </a:pPr>
            <a:r>
              <a:rPr lang="en-US" dirty="0" smtClean="0">
                <a:solidFill>
                  <a:srgbClr val="000000"/>
                </a:solidFill>
                <a:latin typeface="Helvetica"/>
                <a:ea typeface="Times New Roman"/>
                <a:cs typeface="Times New Roman"/>
              </a:rPr>
              <a:t>Experience in higher education is a bonus </a:t>
            </a:r>
            <a:endParaRPr lang="en-US" dirty="0">
              <a:solidFill>
                <a:prstClr val="black"/>
              </a:solidFill>
              <a:ea typeface="Calibri"/>
              <a:cs typeface="Times New Roman"/>
            </a:endParaRPr>
          </a:p>
          <a:p>
            <a:pPr marL="342900" indent="-342900">
              <a:lnSpc>
                <a:spcPct val="115000"/>
              </a:lnSpc>
              <a:buFont typeface="Symbol"/>
              <a:buChar char=""/>
            </a:pPr>
            <a:r>
              <a:rPr lang="en-US" dirty="0" smtClean="0">
                <a:solidFill>
                  <a:srgbClr val="000000"/>
                </a:solidFill>
                <a:latin typeface="Helvetica"/>
                <a:ea typeface="Times New Roman"/>
                <a:cs typeface="Times New Roman"/>
              </a:rPr>
              <a:t>Experience using Client Resource Management (CRM) software is preferred </a:t>
            </a:r>
            <a:endParaRPr lang="en-US" dirty="0">
              <a:solidFill>
                <a:prstClr val="black"/>
              </a:solidFill>
              <a:ea typeface="Calibri"/>
              <a:cs typeface="Times New Roman"/>
            </a:endParaRPr>
          </a:p>
        </p:txBody>
      </p:sp>
    </p:spTree>
    <p:extLst>
      <p:ext uri="{BB962C8B-B14F-4D97-AF65-F5344CB8AC3E}">
        <p14:creationId xmlns:p14="http://schemas.microsoft.com/office/powerpoint/2010/main" val="264907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8458200" cy="4233467"/>
          </a:xfrm>
          <a:prstGeom prst="rect">
            <a:avLst/>
          </a:prstGeom>
          <a:noFill/>
        </p:spPr>
        <p:txBody>
          <a:bodyPr wrap="square">
            <a:spAutoFit/>
          </a:bodyPr>
          <a:lstStyle/>
          <a:p>
            <a:pPr>
              <a:lnSpc>
                <a:spcPct val="115000"/>
              </a:lnSpc>
            </a:pPr>
            <a:r>
              <a:rPr lang="en-US" dirty="0" smtClean="0">
                <a:solidFill>
                  <a:srgbClr val="000000"/>
                </a:solidFill>
                <a:latin typeface="Helvetica"/>
                <a:ea typeface="Times New Roman"/>
                <a:cs typeface="Times New Roman"/>
              </a:rPr>
              <a:t>The successful candidate who fills this role will have the following skills/experience: </a:t>
            </a:r>
            <a:br>
              <a:rPr lang="en-US" dirty="0" smtClean="0">
                <a:solidFill>
                  <a:srgbClr val="000000"/>
                </a:solidFill>
                <a:latin typeface="Helvetica"/>
                <a:ea typeface="Times New Roman"/>
                <a:cs typeface="Times New Roman"/>
              </a:rPr>
            </a:br>
            <a:endParaRPr lang="en-US" dirty="0">
              <a:solidFill>
                <a:prstClr val="black"/>
              </a:solidFill>
              <a:ea typeface="Calibri"/>
              <a:cs typeface="Times New Roman"/>
            </a:endParaRPr>
          </a:p>
          <a:p>
            <a:pPr marL="342900" indent="-342900">
              <a:lnSpc>
                <a:spcPct val="115000"/>
              </a:lnSpc>
              <a:buFont typeface="Symbol"/>
              <a:buChar char=""/>
            </a:pPr>
            <a:r>
              <a:rPr lang="en-US" dirty="0" smtClean="0">
                <a:solidFill>
                  <a:srgbClr val="000000"/>
                </a:solidFill>
                <a:latin typeface="Helvetica"/>
                <a:ea typeface="Times New Roman"/>
                <a:cs typeface="Times New Roman"/>
              </a:rPr>
              <a:t>Minimum education of </a:t>
            </a:r>
            <a:r>
              <a:rPr lang="en-US" b="1" dirty="0">
                <a:solidFill>
                  <a:srgbClr val="FF0000"/>
                </a:solidFill>
              </a:rPr>
              <a:t>Bachelors Degree plus 2-5 years experience</a:t>
            </a:r>
            <a:r>
              <a:rPr lang="en-US" dirty="0" smtClean="0">
                <a:solidFill>
                  <a:srgbClr val="000000"/>
                </a:solidFill>
                <a:latin typeface="Helvetica"/>
                <a:ea typeface="Times New Roman"/>
                <a:cs typeface="Times New Roman"/>
              </a:rPr>
              <a:t>; though an </a:t>
            </a:r>
            <a:r>
              <a:rPr lang="en-US" b="1" dirty="0" smtClean="0">
                <a:solidFill>
                  <a:srgbClr val="FF0000"/>
                </a:solidFill>
                <a:latin typeface="Helvetica"/>
                <a:ea typeface="Times New Roman"/>
                <a:cs typeface="Times New Roman"/>
              </a:rPr>
              <a:t>advanced degree is preferred </a:t>
            </a:r>
            <a:endParaRPr lang="en-US" b="1" dirty="0">
              <a:solidFill>
                <a:srgbClr val="FF0000"/>
              </a:solidFill>
              <a:ea typeface="Calibri"/>
              <a:cs typeface="Times New Roman"/>
            </a:endParaRPr>
          </a:p>
          <a:p>
            <a:pPr marL="342900" indent="-342900">
              <a:lnSpc>
                <a:spcPct val="115000"/>
              </a:lnSpc>
              <a:buFont typeface="Symbol"/>
              <a:buChar char=""/>
            </a:pPr>
            <a:r>
              <a:rPr lang="en-US" dirty="0" smtClean="0">
                <a:solidFill>
                  <a:srgbClr val="000000"/>
                </a:solidFill>
                <a:latin typeface="Helvetica"/>
                <a:ea typeface="Times New Roman"/>
                <a:cs typeface="Times New Roman"/>
              </a:rPr>
              <a:t>Experience in a position that </a:t>
            </a:r>
            <a:r>
              <a:rPr lang="en-US" b="1" dirty="0" smtClean="0">
                <a:solidFill>
                  <a:srgbClr val="FF0000"/>
                </a:solidFill>
                <a:latin typeface="Helvetica"/>
                <a:ea typeface="Times New Roman"/>
                <a:cs typeface="Times New Roman"/>
              </a:rPr>
              <a:t>deals directly with customers (front-line) </a:t>
            </a:r>
            <a:endParaRPr lang="en-US" b="1" dirty="0">
              <a:solidFill>
                <a:srgbClr val="FF0000"/>
              </a:solidFill>
              <a:ea typeface="Calibri"/>
              <a:cs typeface="Times New Roman"/>
            </a:endParaRPr>
          </a:p>
          <a:p>
            <a:pPr marL="342900" indent="-342900">
              <a:lnSpc>
                <a:spcPct val="115000"/>
              </a:lnSpc>
              <a:buFont typeface="Symbol"/>
              <a:buChar char=""/>
            </a:pPr>
            <a:r>
              <a:rPr lang="en-US" b="1" dirty="0" smtClean="0">
                <a:solidFill>
                  <a:srgbClr val="FF0000"/>
                </a:solidFill>
                <a:latin typeface="Helvetica"/>
                <a:ea typeface="Times New Roman"/>
                <a:cs typeface="Times New Roman"/>
              </a:rPr>
              <a:t>Previous sales, marketing and/or relationship management experience </a:t>
            </a:r>
            <a:endParaRPr lang="en-US" b="1" dirty="0">
              <a:solidFill>
                <a:srgbClr val="FF0000"/>
              </a:solidFill>
              <a:ea typeface="Calibri"/>
              <a:cs typeface="Times New Roman"/>
            </a:endParaRPr>
          </a:p>
          <a:p>
            <a:pPr marL="342900" indent="-342900">
              <a:lnSpc>
                <a:spcPct val="115000"/>
              </a:lnSpc>
              <a:buFont typeface="Symbol"/>
              <a:buChar char=""/>
            </a:pPr>
            <a:r>
              <a:rPr lang="en-US" dirty="0" smtClean="0">
                <a:solidFill>
                  <a:srgbClr val="000000"/>
                </a:solidFill>
                <a:latin typeface="Helvetica"/>
                <a:ea typeface="Times New Roman"/>
                <a:cs typeface="Times New Roman"/>
              </a:rPr>
              <a:t>Must be able to </a:t>
            </a:r>
            <a:r>
              <a:rPr lang="en-US" b="1" dirty="0" smtClean="0">
                <a:solidFill>
                  <a:srgbClr val="FF0000"/>
                </a:solidFill>
                <a:latin typeface="Helvetica"/>
                <a:ea typeface="Times New Roman"/>
                <a:cs typeface="Times New Roman"/>
              </a:rPr>
              <a:t>effectively communicate </a:t>
            </a:r>
            <a:r>
              <a:rPr lang="en-US" dirty="0" smtClean="0">
                <a:solidFill>
                  <a:srgbClr val="000000"/>
                </a:solidFill>
                <a:latin typeface="Helvetica"/>
                <a:ea typeface="Times New Roman"/>
                <a:cs typeface="Times New Roman"/>
              </a:rPr>
              <a:t>and follow-up equally with co-workers and customers </a:t>
            </a:r>
            <a:endParaRPr lang="en-US" dirty="0">
              <a:solidFill>
                <a:prstClr val="black"/>
              </a:solidFill>
              <a:ea typeface="Calibri"/>
              <a:cs typeface="Times New Roman"/>
            </a:endParaRPr>
          </a:p>
          <a:p>
            <a:pPr marL="342900" indent="-342900">
              <a:lnSpc>
                <a:spcPct val="115000"/>
              </a:lnSpc>
              <a:buFont typeface="Symbol"/>
              <a:buChar char=""/>
            </a:pPr>
            <a:r>
              <a:rPr lang="en-US" dirty="0" smtClean="0">
                <a:solidFill>
                  <a:srgbClr val="000000"/>
                </a:solidFill>
                <a:latin typeface="Helvetica"/>
                <a:ea typeface="Times New Roman"/>
                <a:cs typeface="Times New Roman"/>
              </a:rPr>
              <a:t>Must be able to </a:t>
            </a:r>
            <a:r>
              <a:rPr lang="en-US" b="1" dirty="0" smtClean="0">
                <a:solidFill>
                  <a:srgbClr val="FF0000"/>
                </a:solidFill>
                <a:latin typeface="Helvetica"/>
                <a:ea typeface="Times New Roman"/>
                <a:cs typeface="Times New Roman"/>
              </a:rPr>
              <a:t>learn and retain vast amounts of client information </a:t>
            </a:r>
            <a:endParaRPr lang="en-US" b="1" dirty="0">
              <a:solidFill>
                <a:srgbClr val="FF0000"/>
              </a:solidFill>
              <a:ea typeface="Calibri"/>
              <a:cs typeface="Times New Roman"/>
            </a:endParaRPr>
          </a:p>
          <a:p>
            <a:pPr marL="342900" indent="-342900">
              <a:lnSpc>
                <a:spcPct val="115000"/>
              </a:lnSpc>
              <a:buFont typeface="Symbol"/>
              <a:buChar char=""/>
            </a:pPr>
            <a:r>
              <a:rPr lang="en-US" dirty="0" smtClean="0">
                <a:solidFill>
                  <a:srgbClr val="000000"/>
                </a:solidFill>
                <a:latin typeface="Helvetica"/>
                <a:ea typeface="Times New Roman"/>
                <a:cs typeface="Times New Roman"/>
              </a:rPr>
              <a:t>Experience in a </a:t>
            </a:r>
            <a:r>
              <a:rPr lang="en-US" b="1" dirty="0" smtClean="0">
                <a:solidFill>
                  <a:srgbClr val="FF0000"/>
                </a:solidFill>
                <a:latin typeface="Helvetica"/>
                <a:ea typeface="Times New Roman"/>
                <a:cs typeface="Times New Roman"/>
              </a:rPr>
              <a:t>team-based environment </a:t>
            </a:r>
            <a:r>
              <a:rPr lang="en-US" dirty="0" smtClean="0">
                <a:solidFill>
                  <a:srgbClr val="000000"/>
                </a:solidFill>
                <a:latin typeface="Helvetica"/>
                <a:ea typeface="Times New Roman"/>
                <a:cs typeface="Times New Roman"/>
              </a:rPr>
              <a:t>is preferred </a:t>
            </a:r>
            <a:endParaRPr lang="en-US" dirty="0">
              <a:solidFill>
                <a:prstClr val="black"/>
              </a:solidFill>
              <a:ea typeface="Calibri"/>
              <a:cs typeface="Times New Roman"/>
            </a:endParaRPr>
          </a:p>
          <a:p>
            <a:pPr marL="342900" indent="-342900">
              <a:lnSpc>
                <a:spcPct val="115000"/>
              </a:lnSpc>
              <a:buFont typeface="Symbol"/>
              <a:buChar char=""/>
            </a:pPr>
            <a:r>
              <a:rPr lang="en-US" dirty="0" smtClean="0">
                <a:solidFill>
                  <a:srgbClr val="000000"/>
                </a:solidFill>
                <a:latin typeface="Helvetica"/>
                <a:ea typeface="Times New Roman"/>
                <a:cs typeface="Times New Roman"/>
              </a:rPr>
              <a:t>Experience in </a:t>
            </a:r>
            <a:r>
              <a:rPr lang="en-US" b="1" dirty="0" smtClean="0">
                <a:solidFill>
                  <a:srgbClr val="FF0000"/>
                </a:solidFill>
                <a:latin typeface="Helvetica"/>
                <a:ea typeface="Times New Roman"/>
                <a:cs typeface="Times New Roman"/>
              </a:rPr>
              <a:t>higher education </a:t>
            </a:r>
            <a:r>
              <a:rPr lang="en-US" dirty="0" smtClean="0">
                <a:solidFill>
                  <a:srgbClr val="000000"/>
                </a:solidFill>
                <a:latin typeface="Helvetica"/>
                <a:ea typeface="Times New Roman"/>
                <a:cs typeface="Times New Roman"/>
              </a:rPr>
              <a:t>is a bonus </a:t>
            </a:r>
            <a:endParaRPr lang="en-US" dirty="0">
              <a:solidFill>
                <a:prstClr val="black"/>
              </a:solidFill>
              <a:ea typeface="Calibri"/>
              <a:cs typeface="Times New Roman"/>
            </a:endParaRPr>
          </a:p>
          <a:p>
            <a:pPr marL="342900" indent="-342900">
              <a:lnSpc>
                <a:spcPct val="115000"/>
              </a:lnSpc>
              <a:buFont typeface="Symbol"/>
              <a:buChar char=""/>
            </a:pPr>
            <a:r>
              <a:rPr lang="en-US" dirty="0" smtClean="0">
                <a:solidFill>
                  <a:srgbClr val="000000"/>
                </a:solidFill>
                <a:latin typeface="Helvetica"/>
                <a:ea typeface="Times New Roman"/>
                <a:cs typeface="Times New Roman"/>
              </a:rPr>
              <a:t>Experience using </a:t>
            </a:r>
            <a:r>
              <a:rPr lang="en-US" b="1" dirty="0" smtClean="0">
                <a:solidFill>
                  <a:srgbClr val="FF0000"/>
                </a:solidFill>
                <a:latin typeface="Helvetica"/>
                <a:ea typeface="Times New Roman"/>
                <a:cs typeface="Times New Roman"/>
              </a:rPr>
              <a:t>Client Resource Management (CRM) </a:t>
            </a:r>
            <a:r>
              <a:rPr lang="en-US" dirty="0" smtClean="0">
                <a:solidFill>
                  <a:srgbClr val="000000"/>
                </a:solidFill>
                <a:latin typeface="Helvetica"/>
                <a:ea typeface="Times New Roman"/>
                <a:cs typeface="Times New Roman"/>
              </a:rPr>
              <a:t>software is preferred </a:t>
            </a:r>
            <a:endParaRPr lang="en-US" dirty="0">
              <a:solidFill>
                <a:prstClr val="black"/>
              </a:solidFill>
              <a:ea typeface="Calibri"/>
              <a:cs typeface="Times New Roman"/>
            </a:endParaRPr>
          </a:p>
        </p:txBody>
      </p:sp>
    </p:spTree>
    <p:extLst>
      <p:ext uri="{BB962C8B-B14F-4D97-AF65-F5344CB8AC3E}">
        <p14:creationId xmlns:p14="http://schemas.microsoft.com/office/powerpoint/2010/main" val="1935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76200"/>
            <a:ext cx="3589636" cy="1981200"/>
          </a:xfrm>
        </p:spPr>
        <p:txBody>
          <a:bodyPr/>
          <a:lstStyle/>
          <a:p>
            <a:r>
              <a:rPr lang="en-US" b="1" dirty="0" smtClean="0">
                <a:solidFill>
                  <a:schemeClr val="bg1"/>
                </a:solidFill>
              </a:rPr>
              <a:t>Review Company Website</a:t>
            </a:r>
            <a:endParaRPr lang="en-US" b="1" dirty="0">
              <a:solidFill>
                <a:schemeClr val="bg1"/>
              </a:solidFill>
            </a:endParaRPr>
          </a:p>
        </p:txBody>
      </p:sp>
      <p:sp>
        <p:nvSpPr>
          <p:cNvPr id="3" name="Subtitle 2"/>
          <p:cNvSpPr>
            <a:spLocks noGrp="1"/>
          </p:cNvSpPr>
          <p:nvPr>
            <p:ph type="subTitle" idx="1"/>
          </p:nvPr>
        </p:nvSpPr>
        <p:spPr>
          <a:xfrm>
            <a:off x="4876800" y="3200400"/>
            <a:ext cx="3200400" cy="1066800"/>
          </a:xfrm>
        </p:spPr>
        <p:txBody>
          <a:bodyPr>
            <a:noAutofit/>
          </a:bodyPr>
          <a:lstStyle/>
          <a:p>
            <a:r>
              <a:rPr lang="en-US" sz="2800" dirty="0" smtClean="0">
                <a:solidFill>
                  <a:schemeClr val="tx1"/>
                </a:solidFill>
              </a:rPr>
              <a:t>Refer to </a:t>
            </a:r>
            <a:r>
              <a:rPr lang="en-US" sz="2800" b="1" i="1" dirty="0" smtClean="0">
                <a:solidFill>
                  <a:srgbClr val="FF0000"/>
                </a:solidFill>
              </a:rPr>
              <a:t>Example #1 Website Content: Learning House Inc. </a:t>
            </a:r>
            <a:r>
              <a:rPr lang="en-US" sz="2800" dirty="0" smtClean="0">
                <a:solidFill>
                  <a:schemeClr val="tx1"/>
                </a:solidFill>
              </a:rPr>
              <a:t>in your Build Skills packet</a:t>
            </a:r>
            <a:endParaRPr lang="en-US" sz="28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04800"/>
            <a:ext cx="3742036" cy="2971800"/>
          </a:xfrm>
          <a:prstGeom prst="rect">
            <a:avLst/>
          </a:prstGeom>
        </p:spPr>
      </p:pic>
    </p:spTree>
    <p:extLst>
      <p:ext uri="{BB962C8B-B14F-4D97-AF65-F5344CB8AC3E}">
        <p14:creationId xmlns:p14="http://schemas.microsoft.com/office/powerpoint/2010/main" val="100500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6594" cy="739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86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3507" y="-457200"/>
            <a:ext cx="2743200" cy="2593975"/>
          </a:xfrm>
        </p:spPr>
        <p:txBody>
          <a:bodyPr/>
          <a:lstStyle/>
          <a:p>
            <a:r>
              <a:rPr lang="en-US" b="1" dirty="0" smtClean="0">
                <a:solidFill>
                  <a:schemeClr val="bg1"/>
                </a:solidFill>
              </a:rPr>
              <a:t>Packaging Yourself As a Solution</a:t>
            </a:r>
            <a:endParaRPr lang="en-US"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423160"/>
            <a:ext cx="6773333" cy="3810000"/>
          </a:xfrm>
          <a:prstGeom prst="rect">
            <a:avLst/>
          </a:prstGeom>
        </p:spPr>
      </p:pic>
      <p:sp>
        <p:nvSpPr>
          <p:cNvPr id="6" name="Rectangle 5"/>
          <p:cNvSpPr/>
          <p:nvPr/>
        </p:nvSpPr>
        <p:spPr>
          <a:xfrm rot="19487130">
            <a:off x="3088306" y="3577831"/>
            <a:ext cx="917238" cy="430887"/>
          </a:xfrm>
          <a:prstGeom prst="rect">
            <a:avLst/>
          </a:prstGeom>
          <a:noFill/>
        </p:spPr>
        <p:txBody>
          <a:bodyPr wrap="none" lIns="91440" tIns="45720" rIns="91440" bIns="45720">
            <a:spAutoFit/>
          </a:bodyPr>
          <a:lstStyle/>
          <a:p>
            <a:pPr algn="ctr"/>
            <a:r>
              <a:rPr lang="en-US" sz="2200" b="1" dirty="0" smtClean="0">
                <a:ln w="12700">
                  <a:solidFill>
                    <a:schemeClr val="tx2">
                      <a:satMod val="155000"/>
                    </a:schemeClr>
                  </a:solidFill>
                  <a:prstDash val="solid"/>
                </a:ln>
                <a:effectLst>
                  <a:outerShdw blurRad="41275" dist="20320" dir="1800000" algn="tl" rotWithShape="0">
                    <a:srgbClr val="000000">
                      <a:alpha val="40000"/>
                    </a:srgbClr>
                  </a:outerShdw>
                </a:effectLst>
              </a:rPr>
              <a:t>SKILLS</a:t>
            </a:r>
            <a:endParaRPr lang="en-US" sz="22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7" name="Rectangle 6"/>
          <p:cNvSpPr/>
          <p:nvPr/>
        </p:nvSpPr>
        <p:spPr>
          <a:xfrm rot="18750371">
            <a:off x="6504108" y="4258402"/>
            <a:ext cx="1569831" cy="369332"/>
          </a:xfrm>
          <a:prstGeom prst="rect">
            <a:avLst/>
          </a:prstGeom>
          <a:noFill/>
        </p:spPr>
        <p:txBody>
          <a:bodyPr wrap="square" lIns="91440" tIns="45720" rIns="91440" bIns="45720">
            <a:spAutoFit/>
          </a:bodyPr>
          <a:lstStyle/>
          <a:p>
            <a:pPr algn="ctr"/>
            <a:r>
              <a:rPr lang="en-US"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EXPERIENCE</a:t>
            </a:r>
            <a:endParaRPr lang="en-US"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9051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620000" cy="1143000"/>
          </a:xfrm>
        </p:spPr>
        <p:txBody>
          <a:bodyPr/>
          <a:lstStyle/>
          <a:p>
            <a:r>
              <a:rPr lang="en-US" sz="3600" dirty="0">
                <a:solidFill>
                  <a:srgbClr val="00B050"/>
                </a:solidFill>
              </a:rPr>
              <a:t>Customized Summary of Skills or Profile</a:t>
            </a:r>
          </a:p>
        </p:txBody>
      </p:sp>
      <p:sp>
        <p:nvSpPr>
          <p:cNvPr id="3" name="Content Placeholder 2"/>
          <p:cNvSpPr>
            <a:spLocks noGrp="1"/>
          </p:cNvSpPr>
          <p:nvPr>
            <p:ph idx="1"/>
          </p:nvPr>
        </p:nvSpPr>
        <p:spPr>
          <a:xfrm>
            <a:off x="457200" y="685800"/>
            <a:ext cx="7620000" cy="6172200"/>
          </a:xfrm>
        </p:spPr>
        <p:txBody>
          <a:bodyPr>
            <a:noAutofit/>
          </a:bodyPr>
          <a:lstStyle/>
          <a:p>
            <a:pPr>
              <a:spcAft>
                <a:spcPts val="800"/>
              </a:spcAft>
            </a:pPr>
            <a:r>
              <a:rPr lang="en-US" sz="1800" dirty="0"/>
              <a:t>Adept at interpersonal relations with over 5 years direct customer service experience.</a:t>
            </a:r>
          </a:p>
          <a:p>
            <a:pPr>
              <a:spcAft>
                <a:spcPts val="800"/>
              </a:spcAft>
            </a:pPr>
            <a:r>
              <a:rPr lang="en-US" sz="1800" dirty="0"/>
              <a:t>Proven record of sales and marketing of Fortune 500 company products generating $5 million in annual revenue.</a:t>
            </a:r>
          </a:p>
          <a:p>
            <a:pPr>
              <a:spcAft>
                <a:spcPts val="800"/>
              </a:spcAft>
            </a:pPr>
            <a:r>
              <a:rPr lang="en-US" sz="1800" dirty="0"/>
              <a:t>Demonstrates proficiencies in Client Resource Management software, Microsoft Office Suite, </a:t>
            </a:r>
            <a:r>
              <a:rPr lang="en-US" sz="1800" dirty="0" smtClean="0"/>
              <a:t>web conferencing and on-line meeting tools, and </a:t>
            </a:r>
            <a:r>
              <a:rPr lang="en-US" sz="1800" dirty="0"/>
              <a:t>working knowledge of e-learning development and software. </a:t>
            </a:r>
          </a:p>
          <a:p>
            <a:pPr>
              <a:spcAft>
                <a:spcPts val="800"/>
              </a:spcAft>
            </a:pPr>
            <a:r>
              <a:rPr lang="en-US" sz="1800" dirty="0" smtClean="0"/>
              <a:t>Proven </a:t>
            </a:r>
            <a:r>
              <a:rPr lang="en-US" sz="1800" dirty="0"/>
              <a:t>leader with experience in supervision in a higher education setting.</a:t>
            </a:r>
          </a:p>
          <a:p>
            <a:pPr>
              <a:spcAft>
                <a:spcPts val="800"/>
              </a:spcAft>
            </a:pPr>
            <a:r>
              <a:rPr lang="en-US" sz="1800" dirty="0"/>
              <a:t>Exhibit thorough project management skills through organization of project components from development to successful implementation.</a:t>
            </a:r>
          </a:p>
          <a:p>
            <a:pPr lvl="0">
              <a:spcAft>
                <a:spcPts val="800"/>
              </a:spcAft>
            </a:pPr>
            <a:r>
              <a:rPr lang="en-US" sz="1800" dirty="0" smtClean="0"/>
              <a:t>Effectively collaborates in team-based environment to plan and implement marketing and lead generation objectives.</a:t>
            </a:r>
            <a:endParaRPr lang="en-US" sz="1800" dirty="0"/>
          </a:p>
          <a:p>
            <a:pPr lvl="0">
              <a:spcAft>
                <a:spcPts val="800"/>
              </a:spcAft>
            </a:pPr>
            <a:r>
              <a:rPr lang="en-US" sz="1800" dirty="0" smtClean="0"/>
              <a:t>Able </a:t>
            </a:r>
            <a:r>
              <a:rPr lang="en-US" sz="1800" dirty="0"/>
              <a:t>to identify success factors for each client interaction and consider expectations that may provide additional growth opportunities.</a:t>
            </a:r>
          </a:p>
          <a:p>
            <a:pPr lvl="0">
              <a:spcAft>
                <a:spcPts val="800"/>
              </a:spcAft>
            </a:pPr>
            <a:r>
              <a:rPr lang="en-US" sz="1800" dirty="0"/>
              <a:t>Focused on growing customer relationships through establishing trust, utilizing tools for building credibility and maintaining high standards. </a:t>
            </a:r>
          </a:p>
        </p:txBody>
      </p:sp>
      <p:cxnSp>
        <p:nvCxnSpPr>
          <p:cNvPr id="5" name="Straight Connector 4"/>
          <p:cNvCxnSpPr/>
          <p:nvPr/>
        </p:nvCxnSpPr>
        <p:spPr>
          <a:xfrm>
            <a:off x="1752600" y="990600"/>
            <a:ext cx="20574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4800600" y="999744"/>
            <a:ext cx="28956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876300" y="1676400"/>
            <a:ext cx="33909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3714750" y="2414016"/>
            <a:ext cx="35433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5486400" y="3429000"/>
            <a:ext cx="1600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1543050" y="3425952"/>
            <a:ext cx="66675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3313938" y="4504944"/>
            <a:ext cx="10287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5943600" y="4504944"/>
            <a:ext cx="17526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876300" y="4800600"/>
            <a:ext cx="39243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4762500" y="5486400"/>
            <a:ext cx="19431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2838450" y="5943600"/>
            <a:ext cx="20574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a:off x="3070860" y="2667000"/>
            <a:ext cx="40157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a:off x="3021330" y="2971800"/>
            <a:ext cx="345567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1543050" y="3810000"/>
            <a:ext cx="33528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a:off x="4191000" y="4114800"/>
            <a:ext cx="24384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a:off x="2628900" y="4111752"/>
            <a:ext cx="123825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840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fill="hold"/>
                                        <p:tgtEl>
                                          <p:spTgt spid="35"/>
                                        </p:tgtEl>
                                        <p:attrNameLst>
                                          <p:attrName>ppt_x</p:attrName>
                                        </p:attrNameLst>
                                      </p:cBhvr>
                                      <p:tavLst>
                                        <p:tav tm="0">
                                          <p:val>
                                            <p:strVal val="#ppt_x"/>
                                          </p:val>
                                        </p:tav>
                                        <p:tav tm="100000">
                                          <p:val>
                                            <p:strVal val="#ppt_x"/>
                                          </p:val>
                                        </p:tav>
                                      </p:tavLst>
                                    </p:anim>
                                    <p:anim calcmode="lin" valueType="num">
                                      <p:cBhvr additive="base">
                                        <p:cTn id="48" dur="500" fill="hold"/>
                                        <p:tgtEl>
                                          <p:spTgt spid="3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024744" cy="1143000"/>
          </a:xfrm>
        </p:spPr>
        <p:txBody>
          <a:bodyPr/>
          <a:lstStyle/>
          <a:p>
            <a:r>
              <a:rPr lang="en-US" b="1" dirty="0" smtClean="0">
                <a:solidFill>
                  <a:srgbClr val="00B050"/>
                </a:solidFill>
              </a:rPr>
              <a:t>Resume Headings</a:t>
            </a:r>
            <a:endParaRPr lang="en-US" b="1" dirty="0">
              <a:solidFill>
                <a:srgbClr val="00B050"/>
              </a:solidFill>
            </a:endParaRPr>
          </a:p>
        </p:txBody>
      </p:sp>
      <p:sp>
        <p:nvSpPr>
          <p:cNvPr id="3" name="Content Placeholder 2"/>
          <p:cNvSpPr>
            <a:spLocks noGrp="1"/>
          </p:cNvSpPr>
          <p:nvPr>
            <p:ph idx="1"/>
          </p:nvPr>
        </p:nvSpPr>
        <p:spPr>
          <a:xfrm>
            <a:off x="685800" y="1600200"/>
            <a:ext cx="7135009" cy="4232429"/>
          </a:xfrm>
        </p:spPr>
        <p:txBody>
          <a:bodyPr>
            <a:normAutofit fontScale="77500" lnSpcReduction="20000"/>
          </a:bodyPr>
          <a:lstStyle/>
          <a:p>
            <a:r>
              <a:rPr lang="en-US" b="1" dirty="0" smtClean="0"/>
              <a:t>Functional Skills Subheadings</a:t>
            </a:r>
          </a:p>
          <a:p>
            <a:pPr lvl="1"/>
            <a:r>
              <a:rPr lang="en-US" dirty="0" smtClean="0"/>
              <a:t>Customer Relationship Management</a:t>
            </a:r>
          </a:p>
          <a:p>
            <a:pPr lvl="1"/>
            <a:r>
              <a:rPr lang="en-US" dirty="0" smtClean="0"/>
              <a:t>Marketing and Sales</a:t>
            </a:r>
          </a:p>
          <a:p>
            <a:pPr lvl="1"/>
            <a:r>
              <a:rPr lang="en-US" dirty="0" smtClean="0"/>
              <a:t>Curriculum Development</a:t>
            </a:r>
          </a:p>
          <a:p>
            <a:pPr lvl="1"/>
            <a:r>
              <a:rPr lang="en-US" dirty="0" smtClean="0"/>
              <a:t>Post-Secondary Education </a:t>
            </a:r>
          </a:p>
          <a:p>
            <a:pPr marL="411480" lvl="1" indent="0">
              <a:buNone/>
            </a:pPr>
            <a:r>
              <a:rPr lang="en-US" dirty="0"/>
              <a:t> </a:t>
            </a:r>
            <a:r>
              <a:rPr lang="en-US" dirty="0" smtClean="0"/>
              <a:t>   Experience</a:t>
            </a:r>
          </a:p>
          <a:p>
            <a:pPr lvl="1"/>
            <a:r>
              <a:rPr lang="en-US" dirty="0" smtClean="0"/>
              <a:t>Information Technology</a:t>
            </a:r>
          </a:p>
          <a:p>
            <a:pPr lvl="1"/>
            <a:r>
              <a:rPr lang="en-US" dirty="0" smtClean="0"/>
              <a:t>Management/Leadership</a:t>
            </a:r>
          </a:p>
          <a:p>
            <a:pPr lvl="1"/>
            <a:r>
              <a:rPr lang="en-US" dirty="0" smtClean="0"/>
              <a:t>Communication</a:t>
            </a:r>
          </a:p>
          <a:p>
            <a:pPr lvl="1"/>
            <a:r>
              <a:rPr lang="en-US" dirty="0" smtClean="0"/>
              <a:t>Project Development</a:t>
            </a:r>
          </a:p>
          <a:p>
            <a:pPr lvl="1"/>
            <a:endParaRPr lang="en-US" dirty="0" smtClean="0"/>
          </a:p>
          <a:p>
            <a:r>
              <a:rPr lang="en-US" b="1" dirty="0" smtClean="0"/>
              <a:t>Other Section Headings</a:t>
            </a:r>
          </a:p>
          <a:p>
            <a:pPr lvl="1"/>
            <a:r>
              <a:rPr lang="en-US" dirty="0" smtClean="0"/>
              <a:t>Accomplishments</a:t>
            </a:r>
          </a:p>
          <a:p>
            <a:pPr lvl="1"/>
            <a:r>
              <a:rPr lang="en-US" dirty="0" smtClean="0"/>
              <a:t>Professional Development</a:t>
            </a:r>
          </a:p>
          <a:p>
            <a:pPr lvl="1"/>
            <a:r>
              <a:rPr lang="en-US" dirty="0" smtClean="0"/>
              <a:t>Profile</a:t>
            </a:r>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2171700"/>
            <a:ext cx="4458910" cy="3429000"/>
          </a:xfrm>
          <a:prstGeom prst="rect">
            <a:avLst/>
          </a:prstGeom>
        </p:spPr>
      </p:pic>
      <p:sp>
        <p:nvSpPr>
          <p:cNvPr id="6" name="Rectangle 5"/>
          <p:cNvSpPr/>
          <p:nvPr/>
        </p:nvSpPr>
        <p:spPr>
          <a:xfrm>
            <a:off x="5410200" y="3224480"/>
            <a:ext cx="2372141" cy="1323439"/>
          </a:xfrm>
          <a:prstGeom prst="rect">
            <a:avLst/>
          </a:prstGeom>
          <a:noFill/>
        </p:spPr>
        <p:txBody>
          <a:bodyPr wrap="square" lIns="91440" tIns="45720" rIns="91440" bIns="45720">
            <a:spAutoFit/>
          </a:bodyPr>
          <a:lstStyle/>
          <a:p>
            <a:pPr algn="ctr"/>
            <a:r>
              <a:rPr lang="en-US" sz="36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Employer</a:t>
            </a:r>
            <a:r>
              <a:rPr lang="en-US" sz="40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p>
          <a:p>
            <a:pPr algn="ctr"/>
            <a:r>
              <a:rPr lang="en-US" sz="40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Focus</a:t>
            </a:r>
            <a:endParaRPr lang="en-US" sz="40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9596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 calcmode="lin" valueType="num">
                                      <p:cBhvr additive="base">
                                        <p:cTn id="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anim calcmode="lin" valueType="num">
                                      <p:cBhvr additive="base">
                                        <p:cTn id="1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anim calcmode="lin" valueType="num">
                                      <p:cBhvr additive="base">
                                        <p:cTn id="1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anim calcmode="lin" valueType="num">
                                      <p:cBhvr additive="base">
                                        <p:cTn id="1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pPr algn="ctr"/>
            <a:r>
              <a:rPr lang="en-US" b="1" dirty="0" smtClean="0">
                <a:solidFill>
                  <a:srgbClr val="00B050"/>
                </a:solidFill>
              </a:rPr>
              <a:t>The Cart Before the Horse</a:t>
            </a:r>
            <a:endParaRPr lang="en-US" b="1" dirty="0">
              <a:solidFill>
                <a:srgbClr val="00B050"/>
              </a:solidFill>
            </a:endParaRPr>
          </a:p>
        </p:txBody>
      </p:sp>
      <p:sp>
        <p:nvSpPr>
          <p:cNvPr id="3" name="Content Placeholder 2"/>
          <p:cNvSpPr>
            <a:spLocks noGrp="1"/>
          </p:cNvSpPr>
          <p:nvPr>
            <p:ph idx="1"/>
          </p:nvPr>
        </p:nvSpPr>
        <p:spPr>
          <a:xfrm>
            <a:off x="457200" y="1295400"/>
            <a:ext cx="7620000" cy="5562600"/>
          </a:xfrm>
        </p:spPr>
        <p:txBody>
          <a:bodyPr>
            <a:normAutofit fontScale="77500" lnSpcReduction="20000"/>
          </a:bodyPr>
          <a:lstStyle/>
          <a:p>
            <a:r>
              <a:rPr lang="en-US" sz="2800" dirty="0" smtClean="0"/>
              <a:t>Before you update your resume, identify the job and employer </a:t>
            </a:r>
          </a:p>
          <a:p>
            <a:r>
              <a:rPr lang="en-US" sz="2800" dirty="0" smtClean="0"/>
              <a:t>Customize your resume to convince the hiring manager you are uniquely qualified for the position.</a:t>
            </a:r>
          </a:p>
          <a:p>
            <a:endParaRPr lang="en-US" dirty="0"/>
          </a:p>
          <a:p>
            <a:endParaRPr lang="en-US" dirty="0" smtClean="0"/>
          </a:p>
          <a:p>
            <a:endParaRPr lang="en-US" dirty="0" smtClean="0"/>
          </a:p>
          <a:p>
            <a:pPr marL="114300" indent="0" algn="ctr">
              <a:buNone/>
            </a:pPr>
            <a:endParaRPr lang="en-US" sz="3200" i="1" dirty="0" smtClean="0"/>
          </a:p>
          <a:p>
            <a:pPr marL="114300" indent="0" algn="ctr">
              <a:buNone/>
            </a:pPr>
            <a:endParaRPr lang="en-US" sz="3200" i="1" dirty="0"/>
          </a:p>
          <a:p>
            <a:pPr marL="114300" indent="0" algn="ctr">
              <a:buNone/>
            </a:pPr>
            <a:endParaRPr lang="en-US" sz="3200" i="1" dirty="0" smtClean="0"/>
          </a:p>
          <a:p>
            <a:pPr marL="114300" indent="0" algn="ctr">
              <a:buNone/>
            </a:pPr>
            <a:endParaRPr lang="en-US" sz="3200" i="1" dirty="0"/>
          </a:p>
          <a:p>
            <a:pPr marL="114300" indent="0" algn="ctr">
              <a:buNone/>
            </a:pPr>
            <a:endParaRPr lang="en-US" sz="3200" i="1" dirty="0" smtClean="0"/>
          </a:p>
          <a:p>
            <a:pPr marL="114300" indent="0" algn="ctr">
              <a:buNone/>
            </a:pPr>
            <a:endParaRPr lang="en-US" sz="3200" i="1" dirty="0"/>
          </a:p>
          <a:p>
            <a:pPr marL="114300" indent="0" algn="ctr">
              <a:buNone/>
            </a:pPr>
            <a:r>
              <a:rPr lang="en-US" sz="2800" b="1" i="1" dirty="0" smtClean="0">
                <a:solidFill>
                  <a:srgbClr val="FF0000"/>
                </a:solidFill>
              </a:rPr>
              <a:t>Trying </a:t>
            </a:r>
            <a:r>
              <a:rPr lang="en-US" sz="2800" b="1" i="1" dirty="0">
                <a:solidFill>
                  <a:srgbClr val="FF0000"/>
                </a:solidFill>
              </a:rPr>
              <a:t>to be everything to everyone </a:t>
            </a:r>
            <a:endParaRPr lang="en-US" sz="2800" b="1" i="1" dirty="0" smtClean="0">
              <a:solidFill>
                <a:srgbClr val="FF0000"/>
              </a:solidFill>
            </a:endParaRPr>
          </a:p>
          <a:p>
            <a:pPr marL="114300" indent="0" algn="ctr">
              <a:buNone/>
            </a:pPr>
            <a:r>
              <a:rPr lang="en-US" sz="2800" b="1" i="1" dirty="0" smtClean="0">
                <a:solidFill>
                  <a:srgbClr val="FF0000"/>
                </a:solidFill>
              </a:rPr>
              <a:t>results </a:t>
            </a:r>
            <a:r>
              <a:rPr lang="en-US" sz="2800" b="1" i="1" dirty="0">
                <a:solidFill>
                  <a:srgbClr val="FF0000"/>
                </a:solidFill>
              </a:rPr>
              <a:t>in being nothing to everyone.</a:t>
            </a:r>
            <a:endParaRPr lang="en-US" sz="2800" b="1" i="1" dirty="0" smtClean="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590800"/>
            <a:ext cx="4972050" cy="2960630"/>
          </a:xfrm>
          <a:prstGeom prst="rect">
            <a:avLst/>
          </a:prstGeom>
        </p:spPr>
      </p:pic>
    </p:spTree>
    <p:extLst>
      <p:ext uri="{BB962C8B-B14F-4D97-AF65-F5344CB8AC3E}">
        <p14:creationId xmlns:p14="http://schemas.microsoft.com/office/powerpoint/2010/main" val="36708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 calcmode="lin" valueType="num">
                                      <p:cBhvr additive="base">
                                        <p:cTn id="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anim calcmode="lin" valueType="num">
                                      <p:cBhvr additive="base">
                                        <p:cTn id="1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07"/>
            <a:ext cx="7620000" cy="1143000"/>
          </a:xfrm>
        </p:spPr>
        <p:txBody>
          <a:bodyPr>
            <a:normAutofit fontScale="90000"/>
          </a:bodyPr>
          <a:lstStyle/>
          <a:p>
            <a:r>
              <a:rPr lang="en-US" b="1" dirty="0" smtClean="0">
                <a:solidFill>
                  <a:srgbClr val="00B050"/>
                </a:solidFill>
              </a:rPr>
              <a:t>How To Customize the Interview</a:t>
            </a:r>
            <a:endParaRPr lang="en-US" b="1" dirty="0">
              <a:solidFill>
                <a:srgbClr val="00B050"/>
              </a:solidFill>
            </a:endParaRPr>
          </a:p>
        </p:txBody>
      </p:sp>
      <p:sp>
        <p:nvSpPr>
          <p:cNvPr id="3" name="Content Placeholder 2"/>
          <p:cNvSpPr>
            <a:spLocks noGrp="1"/>
          </p:cNvSpPr>
          <p:nvPr>
            <p:ph idx="1"/>
          </p:nvPr>
        </p:nvSpPr>
        <p:spPr>
          <a:xfrm>
            <a:off x="457200" y="1066800"/>
            <a:ext cx="8229600" cy="6019800"/>
          </a:xfrm>
        </p:spPr>
        <p:txBody>
          <a:bodyPr>
            <a:normAutofit lnSpcReduction="10000"/>
          </a:bodyPr>
          <a:lstStyle/>
          <a:p>
            <a:r>
              <a:rPr lang="en-US" b="1" dirty="0" smtClean="0"/>
              <a:t>2-Minute Presentation</a:t>
            </a:r>
          </a:p>
          <a:p>
            <a:pPr lvl="1"/>
            <a:r>
              <a:rPr lang="en-US" dirty="0"/>
              <a:t>Background in higher education</a:t>
            </a:r>
          </a:p>
          <a:p>
            <a:pPr lvl="1"/>
            <a:r>
              <a:rPr lang="en-US" dirty="0"/>
              <a:t>E-learning project completed that highlights the skills and assets bringing to the company</a:t>
            </a:r>
          </a:p>
          <a:p>
            <a:pPr lvl="1"/>
            <a:r>
              <a:rPr lang="en-US" dirty="0"/>
              <a:t>Sales and relationship management example</a:t>
            </a:r>
          </a:p>
          <a:p>
            <a:pPr lvl="1"/>
            <a:r>
              <a:rPr lang="en-US" dirty="0"/>
              <a:t>Personal experience with e-learning in own education</a:t>
            </a:r>
          </a:p>
          <a:p>
            <a:pPr lvl="1"/>
            <a:r>
              <a:rPr lang="en-US" dirty="0" smtClean="0"/>
              <a:t>Customer </a:t>
            </a:r>
            <a:r>
              <a:rPr lang="en-US" dirty="0"/>
              <a:t>service success </a:t>
            </a:r>
            <a:r>
              <a:rPr lang="en-US" dirty="0" smtClean="0"/>
              <a:t>story</a:t>
            </a:r>
          </a:p>
          <a:p>
            <a:pPr lvl="1"/>
            <a:r>
              <a:rPr lang="en-US" dirty="0" smtClean="0"/>
              <a:t>Acknowledge how organization’s mission fits with your experience and interests</a:t>
            </a:r>
          </a:p>
          <a:p>
            <a:pPr marL="777240" lvl="2" indent="0">
              <a:buNone/>
            </a:pPr>
            <a:endParaRPr lang="en-US" sz="900" dirty="0" smtClean="0"/>
          </a:p>
          <a:p>
            <a:r>
              <a:rPr lang="en-US" b="1" dirty="0" smtClean="0"/>
              <a:t>Questions for the Employer</a:t>
            </a:r>
          </a:p>
          <a:p>
            <a:pPr lvl="1"/>
            <a:r>
              <a:rPr lang="en-US" dirty="0"/>
              <a:t>Is there a sales goal for new accounts?</a:t>
            </a:r>
          </a:p>
          <a:p>
            <a:pPr lvl="1"/>
            <a:r>
              <a:rPr lang="en-US" dirty="0" smtClean="0"/>
              <a:t>What kind of assessments does Learning House conduct to determine the impact of their products?</a:t>
            </a:r>
            <a:endParaRPr lang="en-US" dirty="0"/>
          </a:p>
          <a:p>
            <a:pPr lvl="1"/>
            <a:r>
              <a:rPr lang="en-US" dirty="0"/>
              <a:t>Are you investigating additional methods for </a:t>
            </a:r>
            <a:r>
              <a:rPr lang="en-US" dirty="0" smtClean="0"/>
              <a:t>online </a:t>
            </a:r>
            <a:r>
              <a:rPr lang="en-US" dirty="0"/>
              <a:t>learning including mobile learning</a:t>
            </a:r>
            <a:r>
              <a:rPr lang="en-US" dirty="0" smtClean="0"/>
              <a:t>?</a:t>
            </a:r>
          </a:p>
          <a:p>
            <a:pPr marL="411480" lvl="1" indent="0">
              <a:buNone/>
            </a:pPr>
            <a:endParaRPr lang="en-US" dirty="0" smtClean="0"/>
          </a:p>
          <a:p>
            <a:pPr marL="411480" lvl="1" indent="0">
              <a:buNone/>
            </a:pPr>
            <a:endParaRPr lang="en-US" dirty="0"/>
          </a:p>
          <a:p>
            <a:endParaRPr lang="en-US" dirty="0"/>
          </a:p>
        </p:txBody>
      </p:sp>
    </p:spTree>
    <p:extLst>
      <p:ext uri="{BB962C8B-B14F-4D97-AF65-F5344CB8AC3E}">
        <p14:creationId xmlns:p14="http://schemas.microsoft.com/office/powerpoint/2010/main" val="139044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 calcmode="lin" valueType="num">
                                      <p:cBhvr additive="base">
                                        <p:cTn id="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 calcmode="lin" valueType="num">
                                      <p:cBhvr additive="base">
                                        <p:cTn id="1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 calcmode="lin" valueType="num">
                                      <p:cBhvr additive="base">
                                        <p:cTn id="1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24400" y="373528"/>
            <a:ext cx="3313355" cy="1702160"/>
          </a:xfrm>
        </p:spPr>
        <p:txBody>
          <a:bodyPr/>
          <a:lstStyle/>
          <a:p>
            <a:r>
              <a:rPr lang="en-US" b="1" dirty="0" smtClean="0">
                <a:solidFill>
                  <a:schemeClr val="bg1"/>
                </a:solidFill>
              </a:rPr>
              <a:t>Example 2:</a:t>
            </a:r>
            <a:endParaRPr lang="en-US" b="1" dirty="0">
              <a:solidFill>
                <a:schemeClr val="bg1"/>
              </a:solidFill>
            </a:endParaRPr>
          </a:p>
        </p:txBody>
      </p:sp>
      <p:sp>
        <p:nvSpPr>
          <p:cNvPr id="5" name="Subtitle 4"/>
          <p:cNvSpPr>
            <a:spLocks noGrp="1"/>
          </p:cNvSpPr>
          <p:nvPr>
            <p:ph type="subTitle" idx="1"/>
          </p:nvPr>
        </p:nvSpPr>
        <p:spPr>
          <a:xfrm>
            <a:off x="4733365" y="2438400"/>
            <a:ext cx="3309803" cy="3243309"/>
          </a:xfrm>
        </p:spPr>
        <p:txBody>
          <a:bodyPr>
            <a:normAutofit fontScale="25000" lnSpcReduction="20000"/>
          </a:bodyPr>
          <a:lstStyle/>
          <a:p>
            <a:r>
              <a:rPr lang="en-US" sz="13200" dirty="0" smtClean="0"/>
              <a:t>*</a:t>
            </a:r>
            <a:r>
              <a:rPr lang="en-US" sz="13200" b="1" dirty="0" smtClean="0">
                <a:solidFill>
                  <a:schemeClr val="tx1"/>
                </a:solidFill>
              </a:rPr>
              <a:t>ZirMed</a:t>
            </a:r>
            <a:r>
              <a:rPr lang="en-US" sz="13200" b="1" dirty="0">
                <a:solidFill>
                  <a:schemeClr val="tx1"/>
                </a:solidFill>
              </a:rPr>
              <a:t>, Inc. ACCOUNT EXECUTIVE (SALES) </a:t>
            </a:r>
            <a:endParaRPr lang="en-US" sz="13200" b="1" dirty="0" smtClean="0">
              <a:solidFill>
                <a:schemeClr val="tx1"/>
              </a:solidFill>
            </a:endParaRPr>
          </a:p>
          <a:p>
            <a:endParaRPr lang="en-US" sz="8600" dirty="0" smtClean="0">
              <a:solidFill>
                <a:schemeClr val="tx1"/>
              </a:solidFill>
            </a:endParaRPr>
          </a:p>
          <a:p>
            <a:pPr lvl="0"/>
            <a:r>
              <a:rPr lang="en-US" sz="8600" i="1" dirty="0"/>
              <a:t>*Selected as a “Fast 50” for company growth in Business First: The Book of Lists published December 23, 2011</a:t>
            </a:r>
          </a:p>
          <a:p>
            <a:endParaRPr lang="en-US" sz="2800" dirty="0"/>
          </a:p>
        </p:txBody>
      </p:sp>
      <p:pic>
        <p:nvPicPr>
          <p:cNvPr id="4098" name="Picture 2" descr="Zirmed — Don't Survive...Thrive!">
            <a:hlinkClick r:id="rId3" tooltip="Zirmed — Don't Survive...Thriv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14400"/>
            <a:ext cx="3729782"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8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304800"/>
            <a:ext cx="3313355" cy="1702160"/>
          </a:xfrm>
        </p:spPr>
        <p:txBody>
          <a:bodyPr/>
          <a:lstStyle/>
          <a:p>
            <a:r>
              <a:rPr lang="en-US" b="1" dirty="0" smtClean="0">
                <a:solidFill>
                  <a:schemeClr val="bg1"/>
                </a:solidFill>
              </a:rPr>
              <a:t>Review Job Posting</a:t>
            </a:r>
            <a:endParaRPr lang="en-US" b="1" dirty="0">
              <a:solidFill>
                <a:schemeClr val="bg1"/>
              </a:solidFill>
            </a:endParaRPr>
          </a:p>
        </p:txBody>
      </p:sp>
      <p:sp>
        <p:nvSpPr>
          <p:cNvPr id="3" name="Subtitle 2"/>
          <p:cNvSpPr>
            <a:spLocks noGrp="1"/>
          </p:cNvSpPr>
          <p:nvPr>
            <p:ph type="subTitle" idx="1"/>
          </p:nvPr>
        </p:nvSpPr>
        <p:spPr>
          <a:xfrm>
            <a:off x="4733365" y="3048000"/>
            <a:ext cx="3309803" cy="2633709"/>
          </a:xfrm>
        </p:spPr>
        <p:txBody>
          <a:bodyPr>
            <a:normAutofit/>
          </a:bodyPr>
          <a:lstStyle/>
          <a:p>
            <a:r>
              <a:rPr lang="en-US" sz="2800" dirty="0" smtClean="0">
                <a:solidFill>
                  <a:schemeClr val="tx1"/>
                </a:solidFill>
              </a:rPr>
              <a:t>Refer to </a:t>
            </a:r>
            <a:r>
              <a:rPr lang="en-US" sz="2800" b="1" i="1" dirty="0" smtClean="0">
                <a:solidFill>
                  <a:srgbClr val="FF0000"/>
                </a:solidFill>
              </a:rPr>
              <a:t>Example Job Posting #2: ZirMed </a:t>
            </a:r>
            <a:r>
              <a:rPr lang="en-US" sz="2800" dirty="0" smtClean="0">
                <a:solidFill>
                  <a:schemeClr val="tx1"/>
                </a:solidFill>
              </a:rPr>
              <a:t>in your Build Skills packet</a:t>
            </a:r>
            <a:endParaRPr lang="en-US" sz="28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447800"/>
            <a:ext cx="2941447" cy="3505200"/>
          </a:xfrm>
          <a:prstGeom prst="rect">
            <a:avLst/>
          </a:prstGeom>
        </p:spPr>
      </p:pic>
    </p:spTree>
    <p:extLst>
      <p:ext uri="{BB962C8B-B14F-4D97-AF65-F5344CB8AC3E}">
        <p14:creationId xmlns:p14="http://schemas.microsoft.com/office/powerpoint/2010/main" val="100500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304"/>
            <a:ext cx="8458200" cy="2003625"/>
          </a:xfrm>
          <a:prstGeom prst="rect">
            <a:avLst/>
          </a:prstGeom>
        </p:spPr>
        <p:txBody>
          <a:bodyPr wrap="square">
            <a:spAutoFit/>
          </a:bodyPr>
          <a:lstStyle/>
          <a:p>
            <a:pPr>
              <a:lnSpc>
                <a:spcPct val="115000"/>
              </a:lnSpc>
              <a:spcAft>
                <a:spcPts val="1200"/>
              </a:spcAft>
            </a:pPr>
            <a:r>
              <a:rPr lang="en-US" b="1" dirty="0" smtClean="0">
                <a:solidFill>
                  <a:srgbClr val="000000"/>
                </a:solidFill>
                <a:latin typeface="Helvetica"/>
                <a:ea typeface="Times New Roman"/>
                <a:cs typeface="Times New Roman"/>
              </a:rPr>
              <a:t>Overview</a:t>
            </a:r>
            <a:r>
              <a:rPr lang="en-US" dirty="0" smtClean="0">
                <a:solidFill>
                  <a:srgbClr val="000000"/>
                </a:solidFill>
                <a:latin typeface="Helvetica"/>
                <a:ea typeface="Times New Roman"/>
                <a:cs typeface="Times New Roman"/>
              </a:rPr>
              <a:t/>
            </a:r>
            <a:br>
              <a:rPr lang="en-US" dirty="0" smtClean="0">
                <a:solidFill>
                  <a:srgbClr val="000000"/>
                </a:solidFill>
                <a:latin typeface="Helvetica"/>
                <a:ea typeface="Times New Roman"/>
                <a:cs typeface="Times New Roman"/>
              </a:rPr>
            </a:br>
            <a:r>
              <a:rPr lang="en-US" dirty="0" smtClean="0">
                <a:solidFill>
                  <a:srgbClr val="000000"/>
                </a:solidFill>
                <a:latin typeface="Helvetica"/>
                <a:ea typeface="Times New Roman"/>
                <a:cs typeface="Times New Roman"/>
              </a:rPr>
              <a:t>The Account Executive position will be responsible for making several contacts daily with prospects in defined territories, acquiring new customers, maintaining strategic account relationships and driving profitable revenue growth. This position will work closely with the VP of Sales to implement strategic marketing and sales execution plans in order to achieve business objectives. </a:t>
            </a:r>
            <a:endParaRPr lang="en-US" dirty="0">
              <a:solidFill>
                <a:prstClr val="black"/>
              </a:solidFill>
              <a:ea typeface="Calibri"/>
              <a:cs typeface="Times New Roman"/>
            </a:endParaRPr>
          </a:p>
        </p:txBody>
      </p:sp>
      <p:sp>
        <p:nvSpPr>
          <p:cNvPr id="5" name="Rectangle 4"/>
          <p:cNvSpPr/>
          <p:nvPr/>
        </p:nvSpPr>
        <p:spPr>
          <a:xfrm>
            <a:off x="0" y="2305985"/>
            <a:ext cx="8458200" cy="4552015"/>
          </a:xfrm>
          <a:prstGeom prst="rect">
            <a:avLst/>
          </a:prstGeom>
        </p:spPr>
        <p:txBody>
          <a:bodyPr wrap="square">
            <a:spAutoFit/>
          </a:bodyPr>
          <a:lstStyle/>
          <a:p>
            <a:pPr>
              <a:lnSpc>
                <a:spcPct val="115000"/>
              </a:lnSpc>
            </a:pPr>
            <a:r>
              <a:rPr lang="en-US" b="1" dirty="0" smtClean="0">
                <a:solidFill>
                  <a:srgbClr val="000000"/>
                </a:solidFill>
                <a:latin typeface="Helvetica"/>
                <a:ea typeface="Times New Roman"/>
                <a:cs typeface="Times New Roman"/>
              </a:rPr>
              <a:t>Job Functions</a:t>
            </a:r>
            <a:r>
              <a:rPr lang="en-US" dirty="0" smtClean="0">
                <a:solidFill>
                  <a:srgbClr val="000000"/>
                </a:solidFill>
                <a:latin typeface="Helvetica"/>
                <a:ea typeface="Times New Roman"/>
                <a:cs typeface="Times New Roman"/>
              </a:rPr>
              <a:t> </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Generate leads, prospect potential customers and close new accounts</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Prepare action plans and schedules to achieve specific targets in an activity sales model</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Follow-up on new leads and referrals resulting from marketing activities</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Prepare presentations, proposals and sales contracts</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Build and manage relationships at all appropriate levels of accounts</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Communicate new product, service, initiative and relevant information to new accounts</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Manage and oversee multiple daily sales tasks</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Establish territory strategy to improve market penetration</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Prepare a variety of status reports, including activity, closings, follow-up and adherence to goals</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Keep abreast of competitor's strengths and weaknesses</a:t>
            </a:r>
            <a:endParaRPr lang="en-US" dirty="0">
              <a:solidFill>
                <a:prstClr val="black"/>
              </a:solidFill>
              <a:ea typeface="Calibri"/>
              <a:cs typeface="Times New Roman"/>
            </a:endParaRPr>
          </a:p>
        </p:txBody>
      </p:sp>
    </p:spTree>
    <p:extLst>
      <p:ext uri="{BB962C8B-B14F-4D97-AF65-F5344CB8AC3E}">
        <p14:creationId xmlns:p14="http://schemas.microsoft.com/office/powerpoint/2010/main" val="71103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304"/>
            <a:ext cx="8458200" cy="2322174"/>
          </a:xfrm>
          <a:prstGeom prst="rect">
            <a:avLst/>
          </a:prstGeom>
        </p:spPr>
        <p:txBody>
          <a:bodyPr wrap="square">
            <a:spAutoFit/>
          </a:bodyPr>
          <a:lstStyle/>
          <a:p>
            <a:pPr>
              <a:lnSpc>
                <a:spcPct val="115000"/>
              </a:lnSpc>
              <a:spcAft>
                <a:spcPts val="1200"/>
              </a:spcAft>
            </a:pPr>
            <a:r>
              <a:rPr lang="en-US" b="1" dirty="0" smtClean="0">
                <a:solidFill>
                  <a:srgbClr val="000000"/>
                </a:solidFill>
                <a:latin typeface="Helvetica"/>
                <a:ea typeface="Times New Roman"/>
                <a:cs typeface="Times New Roman"/>
              </a:rPr>
              <a:t>Overview</a:t>
            </a:r>
            <a:r>
              <a:rPr lang="en-US" dirty="0" smtClean="0">
                <a:solidFill>
                  <a:srgbClr val="000000"/>
                </a:solidFill>
                <a:latin typeface="Helvetica"/>
                <a:ea typeface="Times New Roman"/>
                <a:cs typeface="Times New Roman"/>
              </a:rPr>
              <a:t/>
            </a:r>
            <a:br>
              <a:rPr lang="en-US" dirty="0" smtClean="0">
                <a:solidFill>
                  <a:srgbClr val="000000"/>
                </a:solidFill>
                <a:latin typeface="Helvetica"/>
                <a:ea typeface="Times New Roman"/>
                <a:cs typeface="Times New Roman"/>
              </a:rPr>
            </a:br>
            <a:r>
              <a:rPr lang="en-US" dirty="0" smtClean="0">
                <a:solidFill>
                  <a:srgbClr val="000000"/>
                </a:solidFill>
                <a:latin typeface="Helvetica"/>
                <a:ea typeface="Times New Roman"/>
                <a:cs typeface="Times New Roman"/>
              </a:rPr>
              <a:t>The Account Executive position will be responsible for making several contacts daily with prospects in </a:t>
            </a:r>
            <a:r>
              <a:rPr lang="en-US" dirty="0" smtClean="0">
                <a:solidFill>
                  <a:prstClr val="black"/>
                </a:solidFill>
                <a:latin typeface="Helvetica"/>
                <a:ea typeface="Times New Roman"/>
                <a:cs typeface="Times New Roman"/>
              </a:rPr>
              <a:t>defined territories, </a:t>
            </a:r>
            <a:r>
              <a:rPr lang="en-US" b="1" dirty="0" smtClean="0">
                <a:solidFill>
                  <a:srgbClr val="FF0000"/>
                </a:solidFill>
                <a:latin typeface="Helvetica"/>
                <a:ea typeface="Times New Roman"/>
                <a:cs typeface="Times New Roman"/>
              </a:rPr>
              <a:t>acquiring new customers, maintaining strategic account relationships and driving profitable revenue growth</a:t>
            </a:r>
            <a:r>
              <a:rPr lang="en-US" dirty="0" smtClean="0">
                <a:solidFill>
                  <a:srgbClr val="000000"/>
                </a:solidFill>
                <a:latin typeface="Helvetica"/>
                <a:ea typeface="Times New Roman"/>
                <a:cs typeface="Times New Roman"/>
              </a:rPr>
              <a:t>. This position will work closely with the VP of Sales to implement </a:t>
            </a:r>
            <a:r>
              <a:rPr lang="en-US" b="1" dirty="0" smtClean="0">
                <a:solidFill>
                  <a:srgbClr val="FF0000"/>
                </a:solidFill>
                <a:latin typeface="Helvetica"/>
                <a:ea typeface="Times New Roman"/>
                <a:cs typeface="Times New Roman"/>
              </a:rPr>
              <a:t>strategic marketing and sales execution</a:t>
            </a:r>
            <a:r>
              <a:rPr lang="en-US" dirty="0" smtClean="0">
                <a:solidFill>
                  <a:srgbClr val="FF0000"/>
                </a:solidFill>
                <a:latin typeface="Helvetica"/>
                <a:ea typeface="Times New Roman"/>
                <a:cs typeface="Times New Roman"/>
              </a:rPr>
              <a:t> </a:t>
            </a:r>
            <a:r>
              <a:rPr lang="en-US" dirty="0" smtClean="0">
                <a:solidFill>
                  <a:srgbClr val="000000"/>
                </a:solidFill>
                <a:latin typeface="Helvetica"/>
                <a:ea typeface="Times New Roman"/>
                <a:cs typeface="Times New Roman"/>
              </a:rPr>
              <a:t>plans in order to achieve business objectives. </a:t>
            </a:r>
            <a:endParaRPr lang="en-US" dirty="0">
              <a:solidFill>
                <a:prstClr val="black"/>
              </a:solidFill>
              <a:ea typeface="Calibri"/>
              <a:cs typeface="Times New Roman"/>
            </a:endParaRPr>
          </a:p>
        </p:txBody>
      </p:sp>
      <p:sp>
        <p:nvSpPr>
          <p:cNvPr id="5" name="Rectangle 4"/>
          <p:cNvSpPr/>
          <p:nvPr/>
        </p:nvSpPr>
        <p:spPr>
          <a:xfrm>
            <a:off x="0" y="2305985"/>
            <a:ext cx="8458200" cy="4552015"/>
          </a:xfrm>
          <a:prstGeom prst="rect">
            <a:avLst/>
          </a:prstGeom>
        </p:spPr>
        <p:txBody>
          <a:bodyPr wrap="square">
            <a:spAutoFit/>
          </a:bodyPr>
          <a:lstStyle/>
          <a:p>
            <a:pPr>
              <a:lnSpc>
                <a:spcPct val="115000"/>
              </a:lnSpc>
            </a:pPr>
            <a:r>
              <a:rPr lang="en-US" b="1" dirty="0" smtClean="0">
                <a:solidFill>
                  <a:srgbClr val="000000"/>
                </a:solidFill>
                <a:latin typeface="Helvetica"/>
                <a:ea typeface="Times New Roman"/>
                <a:cs typeface="Times New Roman"/>
              </a:rPr>
              <a:t>Job Functions</a:t>
            </a:r>
            <a:r>
              <a:rPr lang="en-US" dirty="0" smtClean="0">
                <a:solidFill>
                  <a:srgbClr val="000000"/>
                </a:solidFill>
                <a:latin typeface="Helvetica"/>
                <a:ea typeface="Times New Roman"/>
                <a:cs typeface="Times New Roman"/>
              </a:rPr>
              <a:t> </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a:t>
            </a:r>
            <a:r>
              <a:rPr lang="en-US" b="1" dirty="0" smtClean="0">
                <a:solidFill>
                  <a:srgbClr val="FF0000"/>
                </a:solidFill>
                <a:latin typeface="Helvetica"/>
                <a:ea typeface="Times New Roman"/>
                <a:cs typeface="Times New Roman"/>
              </a:rPr>
              <a:t>Generate leads, prospect potential customers and close new accounts</a:t>
            </a:r>
            <a:endParaRPr lang="en-US" b="1" dirty="0">
              <a:solidFill>
                <a:srgbClr val="FF0000"/>
              </a:solidFill>
              <a:ea typeface="Calibri"/>
              <a:cs typeface="Times New Roman"/>
            </a:endParaRPr>
          </a:p>
          <a:p>
            <a:pPr>
              <a:lnSpc>
                <a:spcPct val="115000"/>
              </a:lnSpc>
            </a:pPr>
            <a:r>
              <a:rPr lang="en-US" b="1" dirty="0" smtClean="0">
                <a:solidFill>
                  <a:srgbClr val="000000"/>
                </a:solidFill>
                <a:latin typeface="Symbol"/>
                <a:ea typeface="Times New Roman"/>
                <a:cs typeface="Helvetica"/>
              </a:rPr>
              <a:t>·</a:t>
            </a:r>
            <a:r>
              <a:rPr lang="en-US" b="1" dirty="0" smtClean="0">
                <a:solidFill>
                  <a:srgbClr val="000000"/>
                </a:solidFill>
                <a:latin typeface="Helvetica"/>
                <a:ea typeface="Times New Roman"/>
                <a:cs typeface="Times New Roman"/>
              </a:rPr>
              <a:t>  </a:t>
            </a:r>
            <a:r>
              <a:rPr lang="en-US" b="1" dirty="0" smtClean="0">
                <a:solidFill>
                  <a:srgbClr val="FF0000"/>
                </a:solidFill>
                <a:latin typeface="Helvetica"/>
                <a:ea typeface="Times New Roman"/>
                <a:cs typeface="Times New Roman"/>
              </a:rPr>
              <a:t>Prepare action plans and schedules to achieve specific targets </a:t>
            </a:r>
            <a:r>
              <a:rPr lang="en-US" dirty="0" smtClean="0">
                <a:solidFill>
                  <a:srgbClr val="000000"/>
                </a:solidFill>
                <a:latin typeface="Helvetica"/>
                <a:ea typeface="Times New Roman"/>
                <a:cs typeface="Times New Roman"/>
              </a:rPr>
              <a:t>in an activity sales model</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a:t>
            </a:r>
            <a:r>
              <a:rPr lang="en-US" b="1" dirty="0" smtClean="0">
                <a:solidFill>
                  <a:srgbClr val="FF0000"/>
                </a:solidFill>
                <a:latin typeface="Helvetica"/>
                <a:ea typeface="Times New Roman"/>
                <a:cs typeface="Times New Roman"/>
              </a:rPr>
              <a:t>Follow-up</a:t>
            </a:r>
            <a:r>
              <a:rPr lang="en-US" dirty="0" smtClean="0">
                <a:solidFill>
                  <a:prstClr val="black"/>
                </a:solidFill>
                <a:latin typeface="Helvetica"/>
                <a:ea typeface="Times New Roman"/>
                <a:cs typeface="Times New Roman"/>
              </a:rPr>
              <a:t> on new leads and referrals re</a:t>
            </a:r>
            <a:r>
              <a:rPr lang="en-US" dirty="0" smtClean="0">
                <a:solidFill>
                  <a:srgbClr val="000000"/>
                </a:solidFill>
                <a:latin typeface="Helvetica"/>
                <a:ea typeface="Times New Roman"/>
                <a:cs typeface="Times New Roman"/>
              </a:rPr>
              <a:t>sulting from marketing activities</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a:t>
            </a:r>
            <a:r>
              <a:rPr lang="en-US" b="1" dirty="0" smtClean="0">
                <a:solidFill>
                  <a:srgbClr val="FF0000"/>
                </a:solidFill>
                <a:latin typeface="Helvetica"/>
                <a:ea typeface="Times New Roman"/>
                <a:cs typeface="Times New Roman"/>
              </a:rPr>
              <a:t>Prepare presentations, proposals and sales contracts</a:t>
            </a:r>
            <a:endParaRPr lang="en-US" b="1" dirty="0">
              <a:solidFill>
                <a:srgbClr val="FF0000"/>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a:t>
            </a:r>
            <a:r>
              <a:rPr lang="en-US" b="1" dirty="0" smtClean="0">
                <a:solidFill>
                  <a:srgbClr val="FF0000"/>
                </a:solidFill>
                <a:latin typeface="Helvetica"/>
                <a:ea typeface="Times New Roman"/>
                <a:cs typeface="Times New Roman"/>
              </a:rPr>
              <a:t>Build and manage relationships </a:t>
            </a:r>
            <a:r>
              <a:rPr lang="en-US" dirty="0" smtClean="0">
                <a:solidFill>
                  <a:srgbClr val="000000"/>
                </a:solidFill>
                <a:latin typeface="Helvetica"/>
                <a:ea typeface="Times New Roman"/>
                <a:cs typeface="Times New Roman"/>
              </a:rPr>
              <a:t>at all appropriate levels of accounts</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a:t>
            </a:r>
            <a:r>
              <a:rPr lang="en-US" b="1" dirty="0" smtClean="0">
                <a:solidFill>
                  <a:srgbClr val="FF0000"/>
                </a:solidFill>
                <a:latin typeface="Helvetica"/>
                <a:ea typeface="Times New Roman"/>
                <a:cs typeface="Times New Roman"/>
              </a:rPr>
              <a:t>Communicate new product, service, initiative </a:t>
            </a:r>
            <a:r>
              <a:rPr lang="en-US" dirty="0" smtClean="0">
                <a:solidFill>
                  <a:srgbClr val="000000"/>
                </a:solidFill>
                <a:latin typeface="Helvetica"/>
                <a:ea typeface="Times New Roman"/>
                <a:cs typeface="Times New Roman"/>
              </a:rPr>
              <a:t>and relevant information to new accounts</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a:t>
            </a:r>
            <a:r>
              <a:rPr lang="en-US" b="1" dirty="0" smtClean="0">
                <a:solidFill>
                  <a:srgbClr val="FF0000"/>
                </a:solidFill>
                <a:latin typeface="Helvetica"/>
                <a:ea typeface="Times New Roman"/>
                <a:cs typeface="Times New Roman"/>
              </a:rPr>
              <a:t>Manage and oversee </a:t>
            </a:r>
            <a:r>
              <a:rPr lang="en-US" dirty="0" smtClean="0">
                <a:solidFill>
                  <a:srgbClr val="000000"/>
                </a:solidFill>
                <a:latin typeface="Helvetica"/>
                <a:ea typeface="Times New Roman"/>
                <a:cs typeface="Times New Roman"/>
              </a:rPr>
              <a:t>multiple daily sales tasks</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a:t>
            </a:r>
            <a:r>
              <a:rPr lang="en-US" b="1" dirty="0" smtClean="0">
                <a:solidFill>
                  <a:srgbClr val="FF0000"/>
                </a:solidFill>
                <a:latin typeface="Helvetica"/>
                <a:ea typeface="Times New Roman"/>
                <a:cs typeface="Times New Roman"/>
              </a:rPr>
              <a:t>Establish territory strategy </a:t>
            </a:r>
            <a:r>
              <a:rPr lang="en-US" dirty="0" smtClean="0">
                <a:solidFill>
                  <a:srgbClr val="000000"/>
                </a:solidFill>
                <a:latin typeface="Helvetica"/>
                <a:ea typeface="Times New Roman"/>
                <a:cs typeface="Times New Roman"/>
              </a:rPr>
              <a:t>to improve market penetration</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a:t>
            </a:r>
            <a:r>
              <a:rPr lang="en-US" b="1" dirty="0" smtClean="0">
                <a:solidFill>
                  <a:srgbClr val="FF0000"/>
                </a:solidFill>
                <a:latin typeface="Helvetica"/>
                <a:ea typeface="Times New Roman"/>
                <a:cs typeface="Times New Roman"/>
              </a:rPr>
              <a:t>Prepare a variety of status reports</a:t>
            </a:r>
            <a:r>
              <a:rPr lang="en-US" dirty="0" smtClean="0">
                <a:solidFill>
                  <a:srgbClr val="000000"/>
                </a:solidFill>
                <a:latin typeface="Helvetica"/>
                <a:ea typeface="Times New Roman"/>
                <a:cs typeface="Times New Roman"/>
              </a:rPr>
              <a:t>, including activity, closings, follow-up and adherence to goals</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a:t>
            </a:r>
            <a:r>
              <a:rPr lang="en-US" b="1" dirty="0" smtClean="0">
                <a:solidFill>
                  <a:srgbClr val="FF0000"/>
                </a:solidFill>
                <a:latin typeface="Helvetica"/>
                <a:ea typeface="Times New Roman"/>
                <a:cs typeface="Times New Roman"/>
              </a:rPr>
              <a:t>Keep abreast of competitor's strengths and weaknesses</a:t>
            </a:r>
            <a:endParaRPr lang="en-US" b="1" dirty="0">
              <a:solidFill>
                <a:srgbClr val="FF0000"/>
              </a:solidFill>
              <a:ea typeface="Calibri"/>
              <a:cs typeface="Times New Roman"/>
            </a:endParaRPr>
          </a:p>
        </p:txBody>
      </p:sp>
    </p:spTree>
    <p:extLst>
      <p:ext uri="{BB962C8B-B14F-4D97-AF65-F5344CB8AC3E}">
        <p14:creationId xmlns:p14="http://schemas.microsoft.com/office/powerpoint/2010/main" val="211763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8458200" cy="5106013"/>
          </a:xfrm>
          <a:prstGeom prst="rect">
            <a:avLst/>
          </a:prstGeom>
        </p:spPr>
        <p:txBody>
          <a:bodyPr wrap="square">
            <a:spAutoFit/>
          </a:bodyPr>
          <a:lstStyle/>
          <a:p>
            <a:pPr>
              <a:lnSpc>
                <a:spcPct val="115000"/>
              </a:lnSpc>
            </a:pPr>
            <a:r>
              <a:rPr lang="en-US" b="1" dirty="0" smtClean="0">
                <a:solidFill>
                  <a:srgbClr val="000000"/>
                </a:solidFill>
                <a:latin typeface="Helvetica"/>
                <a:ea typeface="Times New Roman"/>
                <a:cs typeface="Times New Roman"/>
              </a:rPr>
              <a:t>KNOWLEDGE AND SKILLS REQUIRED:</a:t>
            </a:r>
            <a:r>
              <a:rPr lang="en-US" dirty="0" smtClean="0">
                <a:solidFill>
                  <a:srgbClr val="000000"/>
                </a:solidFill>
                <a:latin typeface="Helvetica"/>
                <a:ea typeface="Times New Roman"/>
                <a:cs typeface="Times New Roman"/>
              </a:rPr>
              <a:t> </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a:t>
            </a:r>
            <a:r>
              <a:rPr lang="en-US" dirty="0" smtClean="0">
                <a:solidFill>
                  <a:prstClr val="black"/>
                </a:solidFill>
                <a:latin typeface="Helvetica"/>
                <a:ea typeface="Times New Roman"/>
                <a:cs typeface="Times New Roman"/>
              </a:rPr>
              <a:t>Minimum 2 years sales hunting experience</a:t>
            </a:r>
            <a:endParaRPr lang="en-US" dirty="0">
              <a:solidFill>
                <a:prstClr val="black"/>
              </a:solidFill>
              <a:ea typeface="Calibri"/>
              <a:cs typeface="Times New Roman"/>
            </a:endParaRPr>
          </a:p>
          <a:p>
            <a:pPr>
              <a:lnSpc>
                <a:spcPct val="115000"/>
              </a:lnSpc>
            </a:pPr>
            <a:r>
              <a:rPr lang="en-US" dirty="0" smtClean="0">
                <a:solidFill>
                  <a:prstClr val="black"/>
                </a:solidFill>
                <a:latin typeface="Symbol"/>
                <a:ea typeface="Times New Roman"/>
                <a:cs typeface="Helvetica"/>
              </a:rPr>
              <a:t>·</a:t>
            </a:r>
            <a:r>
              <a:rPr lang="en-US" dirty="0" smtClean="0">
                <a:solidFill>
                  <a:prstClr val="black"/>
                </a:solidFill>
                <a:latin typeface="Helvetica"/>
                <a:ea typeface="Times New Roman"/>
                <a:cs typeface="Times New Roman"/>
              </a:rPr>
              <a:t>  Proven sales performance and ability to close new accounts</a:t>
            </a:r>
            <a:endParaRPr lang="en-US" dirty="0">
              <a:solidFill>
                <a:prstClr val="black"/>
              </a:solidFill>
              <a:ea typeface="Calibri"/>
              <a:cs typeface="Times New Roman"/>
            </a:endParaRPr>
          </a:p>
          <a:p>
            <a:pPr>
              <a:lnSpc>
                <a:spcPct val="115000"/>
              </a:lnSpc>
            </a:pPr>
            <a:r>
              <a:rPr lang="en-US" dirty="0" smtClean="0">
                <a:solidFill>
                  <a:prstClr val="black"/>
                </a:solidFill>
                <a:latin typeface="Symbol"/>
                <a:ea typeface="Times New Roman"/>
                <a:cs typeface="Helvetica"/>
              </a:rPr>
              <a:t>·</a:t>
            </a:r>
            <a:r>
              <a:rPr lang="en-US" dirty="0" smtClean="0">
                <a:solidFill>
                  <a:prstClr val="black"/>
                </a:solidFill>
                <a:latin typeface="Helvetica"/>
                <a:ea typeface="Times New Roman"/>
                <a:cs typeface="Times New Roman"/>
              </a:rPr>
              <a:t>  Strong customer relationship experience </a:t>
            </a:r>
            <a:endParaRPr lang="en-US" dirty="0">
              <a:solidFill>
                <a:prstClr val="black"/>
              </a:solidFill>
              <a:ea typeface="Calibri"/>
              <a:cs typeface="Times New Roman"/>
            </a:endParaRPr>
          </a:p>
          <a:p>
            <a:pPr>
              <a:lnSpc>
                <a:spcPct val="115000"/>
              </a:lnSpc>
            </a:pPr>
            <a:r>
              <a:rPr lang="en-US" dirty="0" smtClean="0">
                <a:solidFill>
                  <a:prstClr val="black"/>
                </a:solidFill>
                <a:latin typeface="Symbol"/>
                <a:ea typeface="Times New Roman"/>
                <a:cs typeface="Helvetica"/>
              </a:rPr>
              <a:t>·</a:t>
            </a:r>
            <a:r>
              <a:rPr lang="en-US" dirty="0" smtClean="0">
                <a:solidFill>
                  <a:prstClr val="black"/>
                </a:solidFill>
                <a:latin typeface="Helvetica"/>
                <a:ea typeface="Times New Roman"/>
                <a:cs typeface="Times New Roman"/>
              </a:rPr>
              <a:t>  Proven track record of delivering results</a:t>
            </a:r>
            <a:endParaRPr lang="en-US" dirty="0">
              <a:solidFill>
                <a:prstClr val="black"/>
              </a:solidFill>
              <a:ea typeface="Calibri"/>
              <a:cs typeface="Times New Roman"/>
            </a:endParaRPr>
          </a:p>
          <a:p>
            <a:pPr>
              <a:lnSpc>
                <a:spcPct val="115000"/>
              </a:lnSpc>
            </a:pPr>
            <a:r>
              <a:rPr lang="en-US" dirty="0" smtClean="0">
                <a:solidFill>
                  <a:prstClr val="black"/>
                </a:solidFill>
                <a:latin typeface="Symbol"/>
                <a:ea typeface="Times New Roman"/>
                <a:cs typeface="Helvetica"/>
              </a:rPr>
              <a:t>·</a:t>
            </a:r>
            <a:r>
              <a:rPr lang="en-US" dirty="0" smtClean="0">
                <a:solidFill>
                  <a:prstClr val="black"/>
                </a:solidFill>
                <a:latin typeface="Helvetica"/>
                <a:ea typeface="Times New Roman"/>
                <a:cs typeface="Times New Roman"/>
              </a:rPr>
              <a:t>  Experience working in high growth environments</a:t>
            </a:r>
            <a:endParaRPr lang="en-US" dirty="0">
              <a:solidFill>
                <a:prstClr val="black"/>
              </a:solidFill>
              <a:ea typeface="Calibri"/>
              <a:cs typeface="Times New Roman"/>
            </a:endParaRPr>
          </a:p>
          <a:p>
            <a:pPr>
              <a:lnSpc>
                <a:spcPct val="115000"/>
              </a:lnSpc>
            </a:pPr>
            <a:r>
              <a:rPr lang="en-US" dirty="0" smtClean="0">
                <a:solidFill>
                  <a:prstClr val="black"/>
                </a:solidFill>
                <a:latin typeface="Symbol"/>
                <a:ea typeface="Times New Roman"/>
                <a:cs typeface="Helvetica"/>
              </a:rPr>
              <a:t>·</a:t>
            </a:r>
            <a:r>
              <a:rPr lang="en-US" dirty="0" smtClean="0">
                <a:solidFill>
                  <a:prstClr val="black"/>
                </a:solidFill>
                <a:latin typeface="Helvetica"/>
                <a:ea typeface="Times New Roman"/>
                <a:cs typeface="Times New Roman"/>
              </a:rPr>
              <a:t>  Outgoing and a self-starter with strong organizational skills</a:t>
            </a:r>
            <a:endParaRPr lang="en-US" dirty="0">
              <a:solidFill>
                <a:prstClr val="black"/>
              </a:solidFill>
              <a:ea typeface="Calibri"/>
              <a:cs typeface="Times New Roman"/>
            </a:endParaRPr>
          </a:p>
          <a:p>
            <a:pPr>
              <a:lnSpc>
                <a:spcPct val="115000"/>
              </a:lnSpc>
            </a:pPr>
            <a:r>
              <a:rPr lang="en-US" dirty="0" smtClean="0">
                <a:solidFill>
                  <a:prstClr val="black"/>
                </a:solidFill>
                <a:latin typeface="Symbol"/>
                <a:ea typeface="Times New Roman"/>
                <a:cs typeface="Helvetica"/>
              </a:rPr>
              <a:t>·</a:t>
            </a:r>
            <a:r>
              <a:rPr lang="en-US" dirty="0" smtClean="0">
                <a:solidFill>
                  <a:prstClr val="black"/>
                </a:solidFill>
                <a:latin typeface="Helvetica"/>
                <a:ea typeface="Times New Roman"/>
                <a:cs typeface="Times New Roman"/>
              </a:rPr>
              <a:t>  Excellent verbal and written communication skills</a:t>
            </a:r>
            <a:endParaRPr lang="en-US" dirty="0">
              <a:solidFill>
                <a:prstClr val="black"/>
              </a:solidFill>
              <a:ea typeface="Calibri"/>
              <a:cs typeface="Times New Roman"/>
            </a:endParaRPr>
          </a:p>
          <a:p>
            <a:pPr>
              <a:lnSpc>
                <a:spcPct val="115000"/>
              </a:lnSpc>
            </a:pPr>
            <a:r>
              <a:rPr lang="en-US" dirty="0" smtClean="0">
                <a:solidFill>
                  <a:prstClr val="black"/>
                </a:solidFill>
                <a:latin typeface="Symbol"/>
                <a:ea typeface="Times New Roman"/>
                <a:cs typeface="Helvetica"/>
              </a:rPr>
              <a:t>·</a:t>
            </a:r>
            <a:r>
              <a:rPr lang="en-US" dirty="0" smtClean="0">
                <a:solidFill>
                  <a:prstClr val="black"/>
                </a:solidFill>
                <a:latin typeface="Helvetica"/>
                <a:ea typeface="Times New Roman"/>
                <a:cs typeface="Times New Roman"/>
              </a:rPr>
              <a:t>  Healthcare background and/or industry experience beneficial</a:t>
            </a:r>
            <a:endParaRPr lang="en-US" dirty="0">
              <a:solidFill>
                <a:prstClr val="black"/>
              </a:solidFill>
              <a:ea typeface="Calibri"/>
              <a:cs typeface="Times New Roman"/>
            </a:endParaRPr>
          </a:p>
          <a:p>
            <a:pPr>
              <a:lnSpc>
                <a:spcPct val="115000"/>
              </a:lnSpc>
            </a:pPr>
            <a:r>
              <a:rPr lang="en-US" dirty="0" smtClean="0">
                <a:solidFill>
                  <a:prstClr val="black"/>
                </a:solidFill>
                <a:latin typeface="Symbol"/>
                <a:ea typeface="Times New Roman"/>
                <a:cs typeface="Helvetica"/>
              </a:rPr>
              <a:t>·</a:t>
            </a:r>
            <a:r>
              <a:rPr lang="en-US" dirty="0" smtClean="0">
                <a:solidFill>
                  <a:prstClr val="black"/>
                </a:solidFill>
                <a:latin typeface="Helvetica"/>
                <a:ea typeface="Times New Roman"/>
                <a:cs typeface="Times New Roman"/>
              </a:rPr>
              <a:t>  Excellent with e mail, Microsoft Word, Excel and PowerPoint</a:t>
            </a:r>
            <a:endParaRPr lang="en-US" dirty="0">
              <a:solidFill>
                <a:prstClr val="black"/>
              </a:solidFill>
              <a:ea typeface="Calibri"/>
              <a:cs typeface="Times New Roman"/>
            </a:endParaRPr>
          </a:p>
          <a:p>
            <a:pPr>
              <a:lnSpc>
                <a:spcPct val="115000"/>
              </a:lnSpc>
            </a:pPr>
            <a:r>
              <a:rPr lang="en-US" dirty="0" smtClean="0">
                <a:solidFill>
                  <a:prstClr val="black"/>
                </a:solidFill>
                <a:latin typeface="Symbol"/>
                <a:ea typeface="Times New Roman"/>
                <a:cs typeface="Helvetica"/>
              </a:rPr>
              <a:t>·</a:t>
            </a:r>
            <a:r>
              <a:rPr lang="en-US" dirty="0" smtClean="0">
                <a:solidFill>
                  <a:prstClr val="black"/>
                </a:solidFill>
                <a:latin typeface="Helvetica"/>
                <a:ea typeface="Times New Roman"/>
                <a:cs typeface="Times New Roman"/>
              </a:rPr>
              <a:t>  Ability to maintain a professional appearance and present a positive company image</a:t>
            </a:r>
            <a:endParaRPr lang="en-US" dirty="0">
              <a:solidFill>
                <a:prstClr val="black"/>
              </a:solidFill>
              <a:ea typeface="Calibri"/>
              <a:cs typeface="Times New Roman"/>
            </a:endParaRPr>
          </a:p>
          <a:p>
            <a:pPr>
              <a:lnSpc>
                <a:spcPct val="115000"/>
              </a:lnSpc>
            </a:pPr>
            <a:r>
              <a:rPr lang="en-US" dirty="0" smtClean="0">
                <a:solidFill>
                  <a:prstClr val="black"/>
                </a:solidFill>
                <a:latin typeface="Symbol"/>
                <a:ea typeface="Times New Roman"/>
                <a:cs typeface="Helvetica"/>
              </a:rPr>
              <a:t>·</a:t>
            </a:r>
            <a:r>
              <a:rPr lang="en-US" dirty="0" smtClean="0">
                <a:solidFill>
                  <a:prstClr val="black"/>
                </a:solidFill>
                <a:latin typeface="Helvetica"/>
                <a:ea typeface="Times New Roman"/>
                <a:cs typeface="Times New Roman"/>
              </a:rPr>
              <a:t>  Experience working with Salesforce.com a plus</a:t>
            </a:r>
            <a:br>
              <a:rPr lang="en-US" dirty="0" smtClean="0">
                <a:solidFill>
                  <a:prstClr val="black"/>
                </a:solidFill>
                <a:latin typeface="Helvetica"/>
                <a:ea typeface="Times New Roman"/>
                <a:cs typeface="Times New Roman"/>
              </a:rPr>
            </a:br>
            <a:endParaRPr lang="en-US" dirty="0">
              <a:solidFill>
                <a:prstClr val="black"/>
              </a:solidFill>
              <a:ea typeface="Calibri"/>
              <a:cs typeface="Times New Roman"/>
            </a:endParaRPr>
          </a:p>
          <a:p>
            <a:r>
              <a:rPr lang="en-US" b="1" dirty="0" smtClean="0">
                <a:solidFill>
                  <a:prstClr val="black"/>
                </a:solidFill>
                <a:latin typeface="Helvetica"/>
                <a:ea typeface="Times New Roman"/>
              </a:rPr>
              <a:t>Education Requirements </a:t>
            </a:r>
            <a:r>
              <a:rPr lang="en-US" dirty="0" smtClean="0">
                <a:solidFill>
                  <a:prstClr val="black"/>
                </a:solidFill>
                <a:latin typeface="Helvetica"/>
                <a:ea typeface="Times New Roman"/>
              </a:rPr>
              <a:t/>
            </a:r>
            <a:br>
              <a:rPr lang="en-US" dirty="0" smtClean="0">
                <a:solidFill>
                  <a:prstClr val="black"/>
                </a:solidFill>
                <a:latin typeface="Helvetica"/>
                <a:ea typeface="Times New Roman"/>
              </a:rPr>
            </a:br>
            <a:r>
              <a:rPr lang="en-US" dirty="0" smtClean="0">
                <a:solidFill>
                  <a:prstClr val="black"/>
                </a:solidFill>
                <a:latin typeface="Helvetica"/>
                <a:ea typeface="Times New Roman"/>
              </a:rPr>
              <a:t>- Bachelor's Degree, Graduate Degree or MBA preferred</a:t>
            </a:r>
            <a:endParaRPr lang="en-US" dirty="0">
              <a:solidFill>
                <a:prstClr val="black"/>
              </a:solidFill>
            </a:endParaRPr>
          </a:p>
        </p:txBody>
      </p:sp>
    </p:spTree>
    <p:extLst>
      <p:ext uri="{BB962C8B-B14F-4D97-AF65-F5344CB8AC3E}">
        <p14:creationId xmlns:p14="http://schemas.microsoft.com/office/powerpoint/2010/main" val="201393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8458200" cy="5106013"/>
          </a:xfrm>
          <a:prstGeom prst="rect">
            <a:avLst/>
          </a:prstGeom>
        </p:spPr>
        <p:txBody>
          <a:bodyPr wrap="square">
            <a:spAutoFit/>
          </a:bodyPr>
          <a:lstStyle/>
          <a:p>
            <a:pPr>
              <a:lnSpc>
                <a:spcPct val="115000"/>
              </a:lnSpc>
            </a:pPr>
            <a:r>
              <a:rPr lang="en-US" b="1" dirty="0" smtClean="0">
                <a:solidFill>
                  <a:srgbClr val="000000"/>
                </a:solidFill>
                <a:latin typeface="Helvetica"/>
                <a:ea typeface="Times New Roman"/>
                <a:cs typeface="Times New Roman"/>
              </a:rPr>
              <a:t>KNOWLEDGE AND SKILLS REQUIRED:</a:t>
            </a:r>
            <a:r>
              <a:rPr lang="en-US" dirty="0" smtClean="0">
                <a:solidFill>
                  <a:srgbClr val="000000"/>
                </a:solidFill>
                <a:latin typeface="Helvetica"/>
                <a:ea typeface="Times New Roman"/>
                <a:cs typeface="Times New Roman"/>
              </a:rPr>
              <a:t> </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Minimum </a:t>
            </a:r>
            <a:r>
              <a:rPr lang="en-US" b="1" dirty="0" smtClean="0">
                <a:solidFill>
                  <a:srgbClr val="FF0000"/>
                </a:solidFill>
                <a:latin typeface="Helvetica"/>
                <a:ea typeface="Times New Roman"/>
                <a:cs typeface="Times New Roman"/>
              </a:rPr>
              <a:t>2 years sales hunting experience</a:t>
            </a:r>
            <a:endParaRPr lang="en-US" b="1" dirty="0">
              <a:solidFill>
                <a:srgbClr val="FF0000"/>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a:t>
            </a:r>
            <a:r>
              <a:rPr lang="en-US" b="1" dirty="0" smtClean="0">
                <a:solidFill>
                  <a:srgbClr val="FF0000"/>
                </a:solidFill>
                <a:latin typeface="Helvetica"/>
                <a:ea typeface="Times New Roman"/>
                <a:cs typeface="Times New Roman"/>
              </a:rPr>
              <a:t>Proven sales performance </a:t>
            </a:r>
            <a:r>
              <a:rPr lang="en-US" dirty="0" smtClean="0">
                <a:solidFill>
                  <a:srgbClr val="000000"/>
                </a:solidFill>
                <a:latin typeface="Helvetica"/>
                <a:ea typeface="Times New Roman"/>
                <a:cs typeface="Times New Roman"/>
              </a:rPr>
              <a:t>and ability to close new accounts</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Strong </a:t>
            </a:r>
            <a:r>
              <a:rPr lang="en-US" b="1" dirty="0" smtClean="0">
                <a:solidFill>
                  <a:srgbClr val="FF0000"/>
                </a:solidFill>
                <a:latin typeface="Helvetica"/>
                <a:ea typeface="Times New Roman"/>
                <a:cs typeface="Times New Roman"/>
              </a:rPr>
              <a:t>customer relationship </a:t>
            </a:r>
            <a:r>
              <a:rPr lang="en-US" dirty="0" smtClean="0">
                <a:solidFill>
                  <a:srgbClr val="000000"/>
                </a:solidFill>
                <a:latin typeface="Helvetica"/>
                <a:ea typeface="Times New Roman"/>
                <a:cs typeface="Times New Roman"/>
              </a:rPr>
              <a:t>experience </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Proven track record of delivering </a:t>
            </a:r>
            <a:r>
              <a:rPr lang="en-US" b="1" dirty="0" smtClean="0">
                <a:solidFill>
                  <a:srgbClr val="FF0000"/>
                </a:solidFill>
                <a:latin typeface="Helvetica"/>
                <a:ea typeface="Times New Roman"/>
                <a:cs typeface="Times New Roman"/>
              </a:rPr>
              <a:t>results</a:t>
            </a:r>
            <a:endParaRPr lang="en-US" b="1" dirty="0">
              <a:solidFill>
                <a:srgbClr val="FF0000"/>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a:t>
            </a:r>
            <a:r>
              <a:rPr lang="en-US" b="1" dirty="0" smtClean="0">
                <a:solidFill>
                  <a:srgbClr val="FF0000"/>
                </a:solidFill>
                <a:latin typeface="Helvetica"/>
                <a:ea typeface="Times New Roman"/>
                <a:cs typeface="Times New Roman"/>
              </a:rPr>
              <a:t>Experience working in high growth environments</a:t>
            </a:r>
            <a:endParaRPr lang="en-US" b="1" dirty="0">
              <a:solidFill>
                <a:srgbClr val="FF0000"/>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Outgoing and a </a:t>
            </a:r>
            <a:r>
              <a:rPr lang="en-US" b="1" dirty="0" smtClean="0">
                <a:solidFill>
                  <a:srgbClr val="FF0000"/>
                </a:solidFill>
                <a:latin typeface="Helvetica"/>
                <a:ea typeface="Times New Roman"/>
                <a:cs typeface="Times New Roman"/>
              </a:rPr>
              <a:t>self-starter</a:t>
            </a:r>
            <a:r>
              <a:rPr lang="en-US" b="1" dirty="0" smtClean="0">
                <a:solidFill>
                  <a:srgbClr val="000000"/>
                </a:solidFill>
                <a:latin typeface="Helvetica"/>
                <a:ea typeface="Times New Roman"/>
                <a:cs typeface="Times New Roman"/>
              </a:rPr>
              <a:t> </a:t>
            </a:r>
            <a:r>
              <a:rPr lang="en-US" dirty="0" smtClean="0">
                <a:solidFill>
                  <a:srgbClr val="000000"/>
                </a:solidFill>
                <a:latin typeface="Helvetica"/>
                <a:ea typeface="Times New Roman"/>
                <a:cs typeface="Times New Roman"/>
              </a:rPr>
              <a:t>with </a:t>
            </a:r>
            <a:r>
              <a:rPr lang="en-US" b="1" dirty="0" smtClean="0">
                <a:solidFill>
                  <a:srgbClr val="FF0000"/>
                </a:solidFill>
                <a:latin typeface="Helvetica"/>
                <a:ea typeface="Times New Roman"/>
                <a:cs typeface="Times New Roman"/>
              </a:rPr>
              <a:t>strong organizational skills</a:t>
            </a:r>
            <a:endParaRPr lang="en-US" b="1" dirty="0">
              <a:solidFill>
                <a:srgbClr val="FF0000"/>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Excellent </a:t>
            </a:r>
            <a:r>
              <a:rPr lang="en-US" b="1" dirty="0" smtClean="0">
                <a:solidFill>
                  <a:srgbClr val="FF0000"/>
                </a:solidFill>
                <a:latin typeface="Helvetica"/>
                <a:ea typeface="Times New Roman"/>
                <a:cs typeface="Times New Roman"/>
              </a:rPr>
              <a:t>verbal and written communication skills</a:t>
            </a:r>
            <a:endParaRPr lang="en-US" b="1" dirty="0">
              <a:solidFill>
                <a:srgbClr val="FF0000"/>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a:t>
            </a:r>
            <a:r>
              <a:rPr lang="en-US" b="1" dirty="0" smtClean="0">
                <a:solidFill>
                  <a:srgbClr val="FF0000"/>
                </a:solidFill>
                <a:latin typeface="Helvetica"/>
                <a:ea typeface="Times New Roman"/>
                <a:cs typeface="Times New Roman"/>
              </a:rPr>
              <a:t>Healthcare background and/or industry experience </a:t>
            </a:r>
            <a:r>
              <a:rPr lang="en-US" dirty="0" smtClean="0">
                <a:solidFill>
                  <a:srgbClr val="000000"/>
                </a:solidFill>
                <a:latin typeface="Helvetica"/>
                <a:ea typeface="Times New Roman"/>
                <a:cs typeface="Times New Roman"/>
              </a:rPr>
              <a:t>beneficial</a:t>
            </a:r>
            <a:endParaRPr lang="en-US" dirty="0">
              <a:solidFill>
                <a:prstClr val="black"/>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Excellent with </a:t>
            </a:r>
            <a:r>
              <a:rPr lang="en-US" b="1" dirty="0" smtClean="0">
                <a:solidFill>
                  <a:srgbClr val="FF0000"/>
                </a:solidFill>
                <a:latin typeface="Helvetica"/>
                <a:ea typeface="Times New Roman"/>
                <a:cs typeface="Times New Roman"/>
              </a:rPr>
              <a:t>e-mail, Microsoft Word, Excel and PowerPoint</a:t>
            </a:r>
            <a:endParaRPr lang="en-US" b="1" dirty="0">
              <a:solidFill>
                <a:srgbClr val="FF0000"/>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Ability to maintain a </a:t>
            </a:r>
            <a:r>
              <a:rPr lang="en-US" b="1" dirty="0" smtClean="0">
                <a:solidFill>
                  <a:srgbClr val="FF0000"/>
                </a:solidFill>
                <a:latin typeface="Helvetica"/>
                <a:ea typeface="Times New Roman"/>
                <a:cs typeface="Times New Roman"/>
              </a:rPr>
              <a:t>professional appearance and present a positive Company image</a:t>
            </a:r>
            <a:endParaRPr lang="en-US" b="1" dirty="0">
              <a:solidFill>
                <a:srgbClr val="FF0000"/>
              </a:solidFill>
              <a:ea typeface="Calibri"/>
              <a:cs typeface="Times New Roman"/>
            </a:endParaRPr>
          </a:p>
          <a:p>
            <a:pPr>
              <a:lnSpc>
                <a:spcPct val="115000"/>
              </a:lnSpc>
            </a:pPr>
            <a:r>
              <a:rPr lang="en-US" dirty="0" smtClean="0">
                <a:solidFill>
                  <a:srgbClr val="000000"/>
                </a:solidFill>
                <a:latin typeface="Symbol"/>
                <a:ea typeface="Times New Roman"/>
                <a:cs typeface="Helvetica"/>
              </a:rPr>
              <a:t>·</a:t>
            </a:r>
            <a:r>
              <a:rPr lang="en-US" dirty="0" smtClean="0">
                <a:solidFill>
                  <a:srgbClr val="000000"/>
                </a:solidFill>
                <a:latin typeface="Helvetica"/>
                <a:ea typeface="Times New Roman"/>
                <a:cs typeface="Times New Roman"/>
              </a:rPr>
              <a:t>  Experience working with </a:t>
            </a:r>
            <a:r>
              <a:rPr lang="en-US" b="1" dirty="0" smtClean="0">
                <a:solidFill>
                  <a:srgbClr val="FF0000"/>
                </a:solidFill>
                <a:latin typeface="Helvetica"/>
                <a:ea typeface="Times New Roman"/>
                <a:cs typeface="Times New Roman"/>
              </a:rPr>
              <a:t>Salesforce.com</a:t>
            </a:r>
            <a:r>
              <a:rPr lang="en-US" dirty="0" smtClean="0">
                <a:solidFill>
                  <a:srgbClr val="000000"/>
                </a:solidFill>
                <a:latin typeface="Helvetica"/>
                <a:ea typeface="Times New Roman"/>
                <a:cs typeface="Times New Roman"/>
              </a:rPr>
              <a:t> a plus</a:t>
            </a:r>
            <a:br>
              <a:rPr lang="en-US" dirty="0" smtClean="0">
                <a:solidFill>
                  <a:srgbClr val="000000"/>
                </a:solidFill>
                <a:latin typeface="Helvetica"/>
                <a:ea typeface="Times New Roman"/>
                <a:cs typeface="Times New Roman"/>
              </a:rPr>
            </a:br>
            <a:endParaRPr lang="en-US" dirty="0">
              <a:solidFill>
                <a:prstClr val="black"/>
              </a:solidFill>
              <a:ea typeface="Calibri"/>
              <a:cs typeface="Times New Roman"/>
            </a:endParaRPr>
          </a:p>
          <a:p>
            <a:r>
              <a:rPr lang="en-US" b="1" dirty="0" smtClean="0">
                <a:solidFill>
                  <a:srgbClr val="000000"/>
                </a:solidFill>
                <a:latin typeface="Helvetica"/>
                <a:ea typeface="Times New Roman"/>
              </a:rPr>
              <a:t>Education Requirements </a:t>
            </a:r>
            <a:r>
              <a:rPr lang="en-US" dirty="0" smtClean="0">
                <a:solidFill>
                  <a:srgbClr val="000000"/>
                </a:solidFill>
                <a:latin typeface="Helvetica"/>
                <a:ea typeface="Times New Roman"/>
              </a:rPr>
              <a:t/>
            </a:r>
            <a:br>
              <a:rPr lang="en-US" dirty="0" smtClean="0">
                <a:solidFill>
                  <a:srgbClr val="000000"/>
                </a:solidFill>
                <a:latin typeface="Helvetica"/>
                <a:ea typeface="Times New Roman"/>
              </a:rPr>
            </a:br>
            <a:r>
              <a:rPr lang="en-US" dirty="0" smtClean="0">
                <a:solidFill>
                  <a:srgbClr val="000000"/>
                </a:solidFill>
                <a:latin typeface="Helvetica"/>
                <a:ea typeface="Times New Roman"/>
              </a:rPr>
              <a:t>- </a:t>
            </a:r>
            <a:r>
              <a:rPr lang="en-US" b="1" dirty="0" smtClean="0">
                <a:solidFill>
                  <a:srgbClr val="FF0000"/>
                </a:solidFill>
                <a:latin typeface="Helvetica"/>
                <a:ea typeface="Times New Roman"/>
              </a:rPr>
              <a:t>Bachelor's Degree, Graduate Degree or MBA preferred</a:t>
            </a:r>
            <a:endParaRPr lang="en-US" b="1" dirty="0">
              <a:solidFill>
                <a:srgbClr val="FF0000"/>
              </a:solidFill>
            </a:endParaRPr>
          </a:p>
        </p:txBody>
      </p:sp>
    </p:spTree>
    <p:extLst>
      <p:ext uri="{BB962C8B-B14F-4D97-AF65-F5344CB8AC3E}">
        <p14:creationId xmlns:p14="http://schemas.microsoft.com/office/powerpoint/2010/main" val="202659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228600"/>
            <a:ext cx="3581400" cy="2593975"/>
          </a:xfrm>
        </p:spPr>
        <p:txBody>
          <a:bodyPr/>
          <a:lstStyle/>
          <a:p>
            <a:r>
              <a:rPr lang="en-US" b="1" dirty="0" smtClean="0">
                <a:solidFill>
                  <a:schemeClr val="bg1"/>
                </a:solidFill>
              </a:rPr>
              <a:t>Review Company Website</a:t>
            </a:r>
            <a:endParaRPr lang="en-US" b="1" dirty="0">
              <a:solidFill>
                <a:schemeClr val="bg1"/>
              </a:solidFill>
            </a:endParaRPr>
          </a:p>
        </p:txBody>
      </p:sp>
      <p:sp>
        <p:nvSpPr>
          <p:cNvPr id="3" name="Subtitle 2"/>
          <p:cNvSpPr>
            <a:spLocks noGrp="1"/>
          </p:cNvSpPr>
          <p:nvPr>
            <p:ph type="subTitle" idx="1"/>
          </p:nvPr>
        </p:nvSpPr>
        <p:spPr>
          <a:xfrm>
            <a:off x="4648200" y="3124200"/>
            <a:ext cx="3505200" cy="2743200"/>
          </a:xfrm>
        </p:spPr>
        <p:txBody>
          <a:bodyPr>
            <a:normAutofit/>
          </a:bodyPr>
          <a:lstStyle/>
          <a:p>
            <a:r>
              <a:rPr lang="en-US" sz="2800" dirty="0" smtClean="0">
                <a:solidFill>
                  <a:schemeClr val="tx1"/>
                </a:solidFill>
              </a:rPr>
              <a:t>Refer to </a:t>
            </a:r>
            <a:r>
              <a:rPr lang="en-US" sz="2800" b="1" i="1" dirty="0" smtClean="0">
                <a:solidFill>
                  <a:srgbClr val="FF0000"/>
                </a:solidFill>
              </a:rPr>
              <a:t>Example #2 Website Content: </a:t>
            </a:r>
            <a:r>
              <a:rPr lang="en-US" sz="2800" b="1" i="1" dirty="0" err="1" smtClean="0">
                <a:solidFill>
                  <a:srgbClr val="FF0000"/>
                </a:solidFill>
              </a:rPr>
              <a:t>ZirMed</a:t>
            </a:r>
            <a:r>
              <a:rPr lang="en-US" sz="2800" b="1" i="1" dirty="0" smtClean="0">
                <a:solidFill>
                  <a:srgbClr val="FF0000"/>
                </a:solidFill>
              </a:rPr>
              <a:t> </a:t>
            </a:r>
            <a:r>
              <a:rPr lang="en-US" sz="2800" dirty="0" smtClean="0">
                <a:solidFill>
                  <a:schemeClr val="tx1"/>
                </a:solidFill>
              </a:rPr>
              <a:t>in your Build Skills packet</a:t>
            </a:r>
            <a:endParaRPr lang="en-US" sz="28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04800"/>
            <a:ext cx="3742036" cy="2971800"/>
          </a:xfrm>
          <a:prstGeom prst="rect">
            <a:avLst/>
          </a:prstGeom>
        </p:spPr>
      </p:pic>
    </p:spTree>
    <p:extLst>
      <p:ext uri="{BB962C8B-B14F-4D97-AF65-F5344CB8AC3E}">
        <p14:creationId xmlns:p14="http://schemas.microsoft.com/office/powerpoint/2010/main" val="253917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 y="0"/>
            <a:ext cx="913674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9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3507" y="-457200"/>
            <a:ext cx="2743200" cy="2593975"/>
          </a:xfrm>
        </p:spPr>
        <p:txBody>
          <a:bodyPr/>
          <a:lstStyle/>
          <a:p>
            <a:r>
              <a:rPr lang="en-US" b="1" dirty="0" smtClean="0">
                <a:solidFill>
                  <a:schemeClr val="bg1"/>
                </a:solidFill>
              </a:rPr>
              <a:t>Packaging Yourself As a Solution</a:t>
            </a:r>
            <a:endParaRPr lang="en-US"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423160"/>
            <a:ext cx="6773333" cy="3810000"/>
          </a:xfrm>
          <a:prstGeom prst="rect">
            <a:avLst/>
          </a:prstGeom>
        </p:spPr>
      </p:pic>
      <p:sp>
        <p:nvSpPr>
          <p:cNvPr id="6" name="Rectangle 5"/>
          <p:cNvSpPr/>
          <p:nvPr/>
        </p:nvSpPr>
        <p:spPr>
          <a:xfrm rot="19487130">
            <a:off x="3088306" y="3577831"/>
            <a:ext cx="917238" cy="430887"/>
          </a:xfrm>
          <a:prstGeom prst="rect">
            <a:avLst/>
          </a:prstGeom>
          <a:noFill/>
        </p:spPr>
        <p:txBody>
          <a:bodyPr wrap="none" lIns="91440" tIns="45720" rIns="91440" bIns="45720">
            <a:spAutoFit/>
          </a:bodyPr>
          <a:lstStyle/>
          <a:p>
            <a:pPr algn="ctr"/>
            <a:r>
              <a:rPr lang="en-US" sz="2200" b="1" dirty="0" smtClean="0">
                <a:ln w="12700">
                  <a:solidFill>
                    <a:schemeClr val="tx2">
                      <a:satMod val="155000"/>
                    </a:schemeClr>
                  </a:solidFill>
                  <a:prstDash val="solid"/>
                </a:ln>
                <a:effectLst>
                  <a:outerShdw blurRad="41275" dist="20320" dir="1800000" algn="tl" rotWithShape="0">
                    <a:srgbClr val="000000">
                      <a:alpha val="40000"/>
                    </a:srgbClr>
                  </a:outerShdw>
                </a:effectLst>
              </a:rPr>
              <a:t>SKILLS</a:t>
            </a:r>
            <a:endParaRPr lang="en-US" sz="22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7" name="Rectangle 6"/>
          <p:cNvSpPr/>
          <p:nvPr/>
        </p:nvSpPr>
        <p:spPr>
          <a:xfrm rot="18750371">
            <a:off x="6504108" y="4258402"/>
            <a:ext cx="1569831" cy="369332"/>
          </a:xfrm>
          <a:prstGeom prst="rect">
            <a:avLst/>
          </a:prstGeom>
          <a:noFill/>
        </p:spPr>
        <p:txBody>
          <a:bodyPr wrap="square" lIns="91440" tIns="45720" rIns="91440" bIns="45720">
            <a:spAutoFit/>
          </a:bodyPr>
          <a:lstStyle/>
          <a:p>
            <a:pPr algn="ctr"/>
            <a:r>
              <a:rPr lang="en-US"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EXPERIENCE</a:t>
            </a:r>
            <a:endParaRPr lang="en-US"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638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0" y="914400"/>
            <a:ext cx="8305800" cy="673100"/>
          </a:xfrm>
        </p:spPr>
        <p:txBody>
          <a:bodyPr>
            <a:noAutofit/>
          </a:bodyPr>
          <a:lstStyle/>
          <a:p>
            <a:pPr marL="114300" indent="0" algn="ctr">
              <a:buNone/>
            </a:pPr>
            <a:r>
              <a:rPr lang="en-US" sz="8000" dirty="0" smtClean="0"/>
              <a:t>30 SECONDS</a:t>
            </a:r>
          </a:p>
          <a:p>
            <a:pPr marL="114300" indent="0" algn="ctr">
              <a:buNone/>
            </a:pPr>
            <a:endParaRPr lang="en-US" sz="6000" dirty="0"/>
          </a:p>
        </p:txBody>
      </p:sp>
      <p:sp>
        <p:nvSpPr>
          <p:cNvPr id="7" name="TextBox 6"/>
          <p:cNvSpPr txBox="1"/>
          <p:nvPr/>
        </p:nvSpPr>
        <p:spPr>
          <a:xfrm>
            <a:off x="1981200" y="5105400"/>
            <a:ext cx="4953000" cy="1107996"/>
          </a:xfrm>
          <a:prstGeom prst="rect">
            <a:avLst/>
          </a:prstGeom>
          <a:noFill/>
        </p:spPr>
        <p:txBody>
          <a:bodyPr wrap="square" rtlCol="0">
            <a:spAutoFit/>
          </a:bodyPr>
          <a:lstStyle/>
          <a:p>
            <a:pPr algn="ctr"/>
            <a:endParaRPr lang="en-US" dirty="0" smtClean="0"/>
          </a:p>
          <a:p>
            <a:pPr algn="ctr"/>
            <a:r>
              <a:rPr lang="en-US" sz="2400" b="1" dirty="0" smtClean="0">
                <a:solidFill>
                  <a:srgbClr val="FF0000"/>
                </a:solidFill>
              </a:rPr>
              <a:t>The average time an employer takes to your review your resume.</a:t>
            </a:r>
            <a:endParaRPr lang="en-US" sz="2400" b="1" dirty="0">
              <a:solidFill>
                <a:srgbClr val="FF0000"/>
              </a:solidFill>
            </a:endParaRPr>
          </a:p>
        </p:txBody>
      </p:sp>
      <p:pic>
        <p:nvPicPr>
          <p:cNvPr id="1028" name="Picture 4" descr="C:\Users\CABBOUD0001\AppData\Local\Microsoft\Windows\Temporary Internet Files\Content.IE5\L4KC7Z2H\MC9003840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057400"/>
            <a:ext cx="2682088" cy="311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46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1143000"/>
          </a:xfrm>
        </p:spPr>
        <p:txBody>
          <a:bodyPr>
            <a:noAutofit/>
          </a:bodyPr>
          <a:lstStyle/>
          <a:p>
            <a:r>
              <a:rPr lang="en-US" sz="4000" b="1" dirty="0" smtClean="0">
                <a:solidFill>
                  <a:srgbClr val="00B050"/>
                </a:solidFill>
              </a:rPr>
              <a:t>Customized Summary of Skills or Profile</a:t>
            </a:r>
            <a:endParaRPr lang="en-US" sz="4000" b="1" dirty="0">
              <a:solidFill>
                <a:srgbClr val="00B050"/>
              </a:solidFill>
            </a:endParaRPr>
          </a:p>
        </p:txBody>
      </p:sp>
      <p:sp>
        <p:nvSpPr>
          <p:cNvPr id="3" name="Content Placeholder 2"/>
          <p:cNvSpPr>
            <a:spLocks noGrp="1"/>
          </p:cNvSpPr>
          <p:nvPr>
            <p:ph idx="1"/>
          </p:nvPr>
        </p:nvSpPr>
        <p:spPr>
          <a:xfrm>
            <a:off x="457200" y="762000"/>
            <a:ext cx="7620000" cy="5638800"/>
          </a:xfrm>
        </p:spPr>
        <p:txBody>
          <a:bodyPr>
            <a:normAutofit fontScale="92500" lnSpcReduction="20000"/>
          </a:bodyPr>
          <a:lstStyle/>
          <a:p>
            <a:r>
              <a:rPr lang="en-US" sz="2300" dirty="0" smtClean="0"/>
              <a:t>7 years successful experience in direct sales and new account development in healthcare.</a:t>
            </a:r>
          </a:p>
          <a:p>
            <a:pPr lvl="0"/>
            <a:r>
              <a:rPr lang="en-US" sz="2300" dirty="0" smtClean="0"/>
              <a:t>Promotes high </a:t>
            </a:r>
            <a:r>
              <a:rPr lang="en-US" sz="2300" dirty="0"/>
              <a:t>standards of professionalism, integrity and leadership. </a:t>
            </a:r>
          </a:p>
          <a:p>
            <a:pPr lvl="0"/>
            <a:r>
              <a:rPr lang="en-US" sz="2300" dirty="0" smtClean="0"/>
              <a:t>Self-motivated, flexible results-driven individual who </a:t>
            </a:r>
            <a:r>
              <a:rPr lang="en-US" sz="2300" dirty="0"/>
              <a:t>can work with minimal </a:t>
            </a:r>
            <a:r>
              <a:rPr lang="en-US" sz="2300" dirty="0" smtClean="0"/>
              <a:t>supervision in high growth environments. </a:t>
            </a:r>
            <a:endParaRPr lang="en-US" sz="2300" dirty="0"/>
          </a:p>
          <a:p>
            <a:pPr lvl="0"/>
            <a:r>
              <a:rPr lang="en-US" sz="2300" dirty="0" smtClean="0"/>
              <a:t>Excellent </a:t>
            </a:r>
            <a:r>
              <a:rPr lang="en-US" sz="2300" dirty="0"/>
              <a:t>negotiation skills </a:t>
            </a:r>
            <a:r>
              <a:rPr lang="en-US" sz="2300" dirty="0" smtClean="0"/>
              <a:t>with the ability to leverage knowledge of competing companies to generate new leads and retain customer base.</a:t>
            </a:r>
            <a:endParaRPr lang="en-US" sz="2300" dirty="0"/>
          </a:p>
          <a:p>
            <a:r>
              <a:rPr lang="en-US" sz="2300" dirty="0" smtClean="0"/>
              <a:t>Innovative</a:t>
            </a:r>
            <a:r>
              <a:rPr lang="en-US" sz="2300" dirty="0"/>
              <a:t>, self-starter with a proven record of generating customer </a:t>
            </a:r>
            <a:r>
              <a:rPr lang="en-US" sz="2300" dirty="0" smtClean="0"/>
              <a:t>leads, obtaining </a:t>
            </a:r>
            <a:r>
              <a:rPr lang="en-US" sz="2300" dirty="0"/>
              <a:t>new </a:t>
            </a:r>
            <a:r>
              <a:rPr lang="en-US" sz="2300" dirty="0" smtClean="0"/>
              <a:t>accounts and securing repeat commitments.</a:t>
            </a:r>
            <a:endParaRPr lang="en-US" sz="2300" dirty="0"/>
          </a:p>
          <a:p>
            <a:r>
              <a:rPr lang="en-US" sz="2300" dirty="0" smtClean="0"/>
              <a:t>Demonstrated ability to identify </a:t>
            </a:r>
            <a:r>
              <a:rPr lang="en-US" sz="2300" dirty="0"/>
              <a:t>and develop strategic marketing goals and consistently surpass sales quotas.</a:t>
            </a:r>
          </a:p>
          <a:p>
            <a:r>
              <a:rPr lang="en-US" sz="2300" dirty="0" smtClean="0"/>
              <a:t>Proficient </a:t>
            </a:r>
            <a:r>
              <a:rPr lang="en-US" sz="2300" dirty="0"/>
              <a:t>in Microsoft Word, Excel, PowerPoint, and Outlook with working knowledge of Salesforce.com. </a:t>
            </a:r>
          </a:p>
          <a:p>
            <a:r>
              <a:rPr lang="en-US" sz="2300" dirty="0"/>
              <a:t>Communicate effectively through all avenues including online and onsite presentations, social media, and sales reports. </a:t>
            </a:r>
            <a:endParaRPr lang="en-US" sz="2300" dirty="0" smtClean="0"/>
          </a:p>
        </p:txBody>
      </p:sp>
      <p:cxnSp>
        <p:nvCxnSpPr>
          <p:cNvPr id="4" name="Straight Connector 3"/>
          <p:cNvCxnSpPr/>
          <p:nvPr/>
        </p:nvCxnSpPr>
        <p:spPr>
          <a:xfrm>
            <a:off x="914400" y="1066800"/>
            <a:ext cx="66294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914400" y="1295400"/>
            <a:ext cx="28956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962400" y="1676400"/>
            <a:ext cx="16764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3505200" y="2209800"/>
            <a:ext cx="14478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962400" y="2487168"/>
            <a:ext cx="28956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2286000" y="5029200"/>
            <a:ext cx="37338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3905250" y="5257800"/>
            <a:ext cx="173355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914400" y="5562600"/>
            <a:ext cx="25908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6858000" y="5580888"/>
            <a:ext cx="6858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1333500" y="5867400"/>
            <a:ext cx="56769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914400" y="3048000"/>
            <a:ext cx="25908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5819394" y="2819400"/>
            <a:ext cx="2181606"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a:off x="3905250" y="3048000"/>
            <a:ext cx="329565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914400" y="3276600"/>
            <a:ext cx="1600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914400" y="3581400"/>
            <a:ext cx="1143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a:xfrm>
            <a:off x="4895850" y="4419600"/>
            <a:ext cx="295275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8" name="Straight Connector 37"/>
          <p:cNvCxnSpPr/>
          <p:nvPr/>
        </p:nvCxnSpPr>
        <p:spPr>
          <a:xfrm>
            <a:off x="914400" y="4724400"/>
            <a:ext cx="46386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a:off x="2714625" y="3886200"/>
            <a:ext cx="46767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a:off x="914400" y="4114800"/>
            <a:ext cx="14478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4" name="Straight Connector 43"/>
          <p:cNvCxnSpPr/>
          <p:nvPr/>
        </p:nvCxnSpPr>
        <p:spPr>
          <a:xfrm>
            <a:off x="2171700" y="3581400"/>
            <a:ext cx="11811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6" name="Straight Connector 45"/>
          <p:cNvCxnSpPr/>
          <p:nvPr/>
        </p:nvCxnSpPr>
        <p:spPr>
          <a:xfrm flipV="1">
            <a:off x="4136898" y="3581400"/>
            <a:ext cx="1501902" cy="6096"/>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8" name="Straight Connector 47"/>
          <p:cNvCxnSpPr/>
          <p:nvPr/>
        </p:nvCxnSpPr>
        <p:spPr>
          <a:xfrm>
            <a:off x="914400" y="1877568"/>
            <a:ext cx="1143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50" name="Straight Connector 49"/>
          <p:cNvCxnSpPr/>
          <p:nvPr/>
        </p:nvCxnSpPr>
        <p:spPr>
          <a:xfrm>
            <a:off x="6677025" y="5029200"/>
            <a:ext cx="8667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0522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additive="base">
                                        <p:cTn id="71" dur="500" fill="hold"/>
                                        <p:tgtEl>
                                          <p:spTgt spid="38"/>
                                        </p:tgtEl>
                                        <p:attrNameLst>
                                          <p:attrName>ppt_x</p:attrName>
                                        </p:attrNameLst>
                                      </p:cBhvr>
                                      <p:tavLst>
                                        <p:tav tm="0">
                                          <p:val>
                                            <p:strVal val="#ppt_x"/>
                                          </p:val>
                                        </p:tav>
                                        <p:tav tm="100000">
                                          <p:val>
                                            <p:strVal val="#ppt_x"/>
                                          </p:val>
                                        </p:tav>
                                      </p:tavLst>
                                    </p:anim>
                                    <p:anim calcmode="lin" valueType="num">
                                      <p:cBhvr additive="base">
                                        <p:cTn id="72" dur="500" fill="hold"/>
                                        <p:tgtEl>
                                          <p:spTgt spid="38"/>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fill="hold"/>
                                        <p:tgtEl>
                                          <p:spTgt spid="40"/>
                                        </p:tgtEl>
                                        <p:attrNameLst>
                                          <p:attrName>ppt_x</p:attrName>
                                        </p:attrNameLst>
                                      </p:cBhvr>
                                      <p:tavLst>
                                        <p:tav tm="0">
                                          <p:val>
                                            <p:strVal val="#ppt_x"/>
                                          </p:val>
                                        </p:tav>
                                        <p:tav tm="100000">
                                          <p:val>
                                            <p:strVal val="#ppt_x"/>
                                          </p:val>
                                        </p:tav>
                                      </p:tavLst>
                                    </p:anim>
                                    <p:anim calcmode="lin" valueType="num">
                                      <p:cBhvr additive="base">
                                        <p:cTn id="76" dur="500" fill="hold"/>
                                        <p:tgtEl>
                                          <p:spTgt spid="40"/>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additive="base">
                                        <p:cTn id="79" dur="500" fill="hold"/>
                                        <p:tgtEl>
                                          <p:spTgt spid="42"/>
                                        </p:tgtEl>
                                        <p:attrNameLst>
                                          <p:attrName>ppt_x</p:attrName>
                                        </p:attrNameLst>
                                      </p:cBhvr>
                                      <p:tavLst>
                                        <p:tav tm="0">
                                          <p:val>
                                            <p:strVal val="#ppt_x"/>
                                          </p:val>
                                        </p:tav>
                                        <p:tav tm="100000">
                                          <p:val>
                                            <p:strVal val="#ppt_x"/>
                                          </p:val>
                                        </p:tav>
                                      </p:tavLst>
                                    </p:anim>
                                    <p:anim calcmode="lin" valueType="num">
                                      <p:cBhvr additive="base">
                                        <p:cTn id="80" dur="500" fill="hold"/>
                                        <p:tgtEl>
                                          <p:spTgt spid="4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additive="base">
                                        <p:cTn id="87" dur="500" fill="hold"/>
                                        <p:tgtEl>
                                          <p:spTgt spid="46"/>
                                        </p:tgtEl>
                                        <p:attrNameLst>
                                          <p:attrName>ppt_x</p:attrName>
                                        </p:attrNameLst>
                                      </p:cBhvr>
                                      <p:tavLst>
                                        <p:tav tm="0">
                                          <p:val>
                                            <p:strVal val="#ppt_x"/>
                                          </p:val>
                                        </p:tav>
                                        <p:tav tm="100000">
                                          <p:val>
                                            <p:strVal val="#ppt_x"/>
                                          </p:val>
                                        </p:tav>
                                      </p:tavLst>
                                    </p:anim>
                                    <p:anim calcmode="lin" valueType="num">
                                      <p:cBhvr additive="base">
                                        <p:cTn id="88" dur="500" fill="hold"/>
                                        <p:tgtEl>
                                          <p:spTgt spid="46"/>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additive="base">
                                        <p:cTn id="91" dur="500" fill="hold"/>
                                        <p:tgtEl>
                                          <p:spTgt spid="48"/>
                                        </p:tgtEl>
                                        <p:attrNameLst>
                                          <p:attrName>ppt_x</p:attrName>
                                        </p:attrNameLst>
                                      </p:cBhvr>
                                      <p:tavLst>
                                        <p:tav tm="0">
                                          <p:val>
                                            <p:strVal val="#ppt_x"/>
                                          </p:val>
                                        </p:tav>
                                        <p:tav tm="100000">
                                          <p:val>
                                            <p:strVal val="#ppt_x"/>
                                          </p:val>
                                        </p:tav>
                                      </p:tavLst>
                                    </p:anim>
                                    <p:anim calcmode="lin" valueType="num">
                                      <p:cBhvr additive="base">
                                        <p:cTn id="92" dur="500" fill="hold"/>
                                        <p:tgtEl>
                                          <p:spTgt spid="48"/>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500" fill="hold"/>
                                        <p:tgtEl>
                                          <p:spTgt spid="50"/>
                                        </p:tgtEl>
                                        <p:attrNameLst>
                                          <p:attrName>ppt_x</p:attrName>
                                        </p:attrNameLst>
                                      </p:cBhvr>
                                      <p:tavLst>
                                        <p:tav tm="0">
                                          <p:val>
                                            <p:strVal val="#ppt_x"/>
                                          </p:val>
                                        </p:tav>
                                        <p:tav tm="100000">
                                          <p:val>
                                            <p:strVal val="#ppt_x"/>
                                          </p:val>
                                        </p:tav>
                                      </p:tavLst>
                                    </p:anim>
                                    <p:anim calcmode="lin" valueType="num">
                                      <p:cBhvr additive="base">
                                        <p:cTn id="9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24744" cy="1143000"/>
          </a:xfrm>
        </p:spPr>
        <p:txBody>
          <a:bodyPr/>
          <a:lstStyle/>
          <a:p>
            <a:r>
              <a:rPr lang="en-US" b="1" dirty="0" smtClean="0">
                <a:solidFill>
                  <a:srgbClr val="00B050"/>
                </a:solidFill>
              </a:rPr>
              <a:t>Resume Headings</a:t>
            </a:r>
            <a:endParaRPr lang="en-US" b="1" dirty="0">
              <a:solidFill>
                <a:srgbClr val="00B050"/>
              </a:solidFill>
            </a:endParaRPr>
          </a:p>
        </p:txBody>
      </p:sp>
      <p:sp>
        <p:nvSpPr>
          <p:cNvPr id="3" name="Content Placeholder 2"/>
          <p:cNvSpPr>
            <a:spLocks noGrp="1"/>
          </p:cNvSpPr>
          <p:nvPr>
            <p:ph idx="1"/>
          </p:nvPr>
        </p:nvSpPr>
        <p:spPr>
          <a:xfrm>
            <a:off x="533400" y="1371600"/>
            <a:ext cx="7287409" cy="5105400"/>
          </a:xfrm>
        </p:spPr>
        <p:txBody>
          <a:bodyPr>
            <a:normAutofit/>
          </a:bodyPr>
          <a:lstStyle/>
          <a:p>
            <a:r>
              <a:rPr lang="en-US" b="1" dirty="0"/>
              <a:t>Functional Skills Subheadings</a:t>
            </a:r>
          </a:p>
          <a:p>
            <a:pPr lvl="1"/>
            <a:r>
              <a:rPr lang="en-US" dirty="0" smtClean="0"/>
              <a:t>Customer </a:t>
            </a:r>
            <a:r>
              <a:rPr lang="en-US" dirty="0"/>
              <a:t>Relationship Management</a:t>
            </a:r>
          </a:p>
          <a:p>
            <a:pPr lvl="1"/>
            <a:r>
              <a:rPr lang="en-US" dirty="0" smtClean="0"/>
              <a:t>Strategic Marketing </a:t>
            </a:r>
            <a:r>
              <a:rPr lang="en-US" dirty="0"/>
              <a:t>and Sales</a:t>
            </a:r>
          </a:p>
          <a:p>
            <a:pPr lvl="1"/>
            <a:r>
              <a:rPr lang="en-US" dirty="0" smtClean="0"/>
              <a:t>Management/Leadership</a:t>
            </a:r>
            <a:endParaRPr lang="en-US" dirty="0"/>
          </a:p>
          <a:p>
            <a:pPr lvl="1"/>
            <a:r>
              <a:rPr lang="en-US" dirty="0" smtClean="0"/>
              <a:t>Communication</a:t>
            </a:r>
          </a:p>
          <a:p>
            <a:pPr lvl="1"/>
            <a:r>
              <a:rPr lang="en-US" dirty="0" smtClean="0"/>
              <a:t>Healthcare Industry Experience</a:t>
            </a:r>
          </a:p>
          <a:p>
            <a:pPr lvl="1"/>
            <a:r>
              <a:rPr lang="en-US" dirty="0" smtClean="0"/>
              <a:t>Needs Assessment</a:t>
            </a:r>
            <a:endParaRPr lang="en-US" dirty="0"/>
          </a:p>
          <a:p>
            <a:pPr marL="114300" indent="0">
              <a:buNone/>
            </a:pPr>
            <a:endParaRPr lang="en-US" dirty="0"/>
          </a:p>
          <a:p>
            <a:r>
              <a:rPr lang="en-US" b="1" dirty="0"/>
              <a:t>Other Section Headings</a:t>
            </a:r>
          </a:p>
          <a:p>
            <a:pPr lvl="1"/>
            <a:r>
              <a:rPr lang="en-US" dirty="0" smtClean="0"/>
              <a:t>Accomplishments</a:t>
            </a:r>
          </a:p>
          <a:p>
            <a:pPr lvl="1"/>
            <a:r>
              <a:rPr lang="en-US" dirty="0" smtClean="0"/>
              <a:t>Profile (if utilizing functional format and has experience)</a:t>
            </a: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7044" y="2163723"/>
            <a:ext cx="2795567" cy="2552878"/>
          </a:xfrm>
          <a:prstGeom prst="rect">
            <a:avLst/>
          </a:prstGeom>
        </p:spPr>
      </p:pic>
      <p:sp>
        <p:nvSpPr>
          <p:cNvPr id="5" name="Rectangle 4"/>
          <p:cNvSpPr/>
          <p:nvPr/>
        </p:nvSpPr>
        <p:spPr>
          <a:xfrm>
            <a:off x="6114288" y="2286000"/>
            <a:ext cx="2041083" cy="2308324"/>
          </a:xfrm>
          <a:prstGeom prst="rect">
            <a:avLst/>
          </a:prstGeom>
          <a:noFill/>
        </p:spPr>
        <p:txBody>
          <a:bodyPr wrap="square" lIns="91440" tIns="45720" rIns="91440" bIns="45720">
            <a:spAutoFit/>
          </a:bodyPr>
          <a:lstStyle/>
          <a:p>
            <a:pPr algn="ctr"/>
            <a:r>
              <a:rPr lang="en-US"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Target</a:t>
            </a:r>
          </a:p>
          <a:p>
            <a:pPr algn="ctr"/>
            <a:r>
              <a:rPr lang="en-US" sz="48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Your</a:t>
            </a:r>
          </a:p>
          <a:p>
            <a:pPr algn="ctr"/>
            <a:r>
              <a:rPr lang="en-US"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Skills</a:t>
            </a:r>
            <a:endParaRPr lang="en-US" sz="4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8214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 calcmode="lin" valueType="num">
                                      <p:cBhvr additive="base">
                                        <p:cTn id="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 calcmode="lin" valueType="num">
                                      <p:cBhvr additive="base">
                                        <p:cTn id="1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990600"/>
          </a:xfrm>
        </p:spPr>
        <p:txBody>
          <a:bodyPr>
            <a:normAutofit/>
          </a:bodyPr>
          <a:lstStyle/>
          <a:p>
            <a:pPr algn="ctr"/>
            <a:r>
              <a:rPr lang="en-US" b="1" dirty="0" smtClean="0">
                <a:solidFill>
                  <a:srgbClr val="00B050"/>
                </a:solidFill>
              </a:rPr>
              <a:t>How To Customize the Interview</a:t>
            </a:r>
            <a:endParaRPr lang="en-US" b="1" dirty="0">
              <a:solidFill>
                <a:srgbClr val="00B050"/>
              </a:solidFill>
            </a:endParaRPr>
          </a:p>
        </p:txBody>
      </p:sp>
      <p:sp>
        <p:nvSpPr>
          <p:cNvPr id="3" name="Content Placeholder 2"/>
          <p:cNvSpPr>
            <a:spLocks noGrp="1"/>
          </p:cNvSpPr>
          <p:nvPr>
            <p:ph idx="1"/>
          </p:nvPr>
        </p:nvSpPr>
        <p:spPr>
          <a:xfrm>
            <a:off x="609600" y="1066800"/>
            <a:ext cx="7772400" cy="5791200"/>
          </a:xfrm>
        </p:spPr>
        <p:txBody>
          <a:bodyPr>
            <a:normAutofit fontScale="77500" lnSpcReduction="20000"/>
          </a:bodyPr>
          <a:lstStyle/>
          <a:p>
            <a:r>
              <a:rPr lang="en-US" b="1" dirty="0" smtClean="0"/>
              <a:t>2-Minute Presentation</a:t>
            </a:r>
          </a:p>
          <a:p>
            <a:pPr lvl="1"/>
            <a:r>
              <a:rPr lang="en-US" dirty="0"/>
              <a:t>Sales experience and accomplishments</a:t>
            </a:r>
          </a:p>
          <a:p>
            <a:pPr lvl="1"/>
            <a:r>
              <a:rPr lang="en-US" dirty="0"/>
              <a:t>Sales strategy</a:t>
            </a:r>
          </a:p>
          <a:p>
            <a:pPr lvl="1"/>
            <a:r>
              <a:rPr lang="en-US" dirty="0"/>
              <a:t>Customer satisfaction</a:t>
            </a:r>
          </a:p>
          <a:p>
            <a:pPr lvl="1"/>
            <a:r>
              <a:rPr lang="en-US" dirty="0"/>
              <a:t>Healthcare background with example of client related goals met</a:t>
            </a:r>
          </a:p>
          <a:p>
            <a:pPr lvl="1"/>
            <a:r>
              <a:rPr lang="en-US" dirty="0"/>
              <a:t>Mentoring, training, and managing other sales </a:t>
            </a:r>
            <a:endParaRPr lang="en-US" dirty="0" smtClean="0"/>
          </a:p>
          <a:p>
            <a:pPr marL="411480" lvl="1" indent="0">
              <a:buNone/>
            </a:pPr>
            <a:r>
              <a:rPr lang="en-US" dirty="0"/>
              <a:t> </a:t>
            </a:r>
            <a:r>
              <a:rPr lang="en-US" dirty="0" smtClean="0"/>
              <a:t>   representatives</a:t>
            </a:r>
            <a:endParaRPr lang="en-US" dirty="0"/>
          </a:p>
          <a:p>
            <a:pPr lvl="1"/>
            <a:r>
              <a:rPr lang="en-US" dirty="0"/>
              <a:t>Provide examples of how past experience will allow </a:t>
            </a:r>
            <a:endParaRPr lang="en-US" dirty="0" smtClean="0"/>
          </a:p>
          <a:p>
            <a:pPr marL="411480" lvl="1" indent="0">
              <a:buNone/>
            </a:pPr>
            <a:r>
              <a:rPr lang="en-US" dirty="0"/>
              <a:t> </a:t>
            </a:r>
            <a:r>
              <a:rPr lang="en-US" dirty="0" smtClean="0"/>
              <a:t>   company </a:t>
            </a:r>
            <a:r>
              <a:rPr lang="en-US" dirty="0"/>
              <a:t>to meet goals and </a:t>
            </a:r>
            <a:r>
              <a:rPr lang="en-US" dirty="0" smtClean="0"/>
              <a:t>expand (refer to mission)</a:t>
            </a:r>
          </a:p>
          <a:p>
            <a:pPr lvl="1"/>
            <a:r>
              <a:rPr lang="en-US" dirty="0" smtClean="0"/>
              <a:t>State how your innovation and creativity resulted in </a:t>
            </a:r>
          </a:p>
          <a:p>
            <a:pPr marL="411480" lvl="1" indent="0">
              <a:buNone/>
            </a:pPr>
            <a:r>
              <a:rPr lang="en-US" dirty="0" smtClean="0"/>
              <a:t>    achieving and exceeding sales and marketing goals.</a:t>
            </a:r>
          </a:p>
          <a:p>
            <a:pPr lvl="1"/>
            <a:endParaRPr lang="en-US" dirty="0"/>
          </a:p>
          <a:p>
            <a:r>
              <a:rPr lang="en-US" b="1" dirty="0" smtClean="0"/>
              <a:t>Questions for the Employer</a:t>
            </a:r>
          </a:p>
          <a:p>
            <a:pPr lvl="1"/>
            <a:r>
              <a:rPr lang="en-US" dirty="0"/>
              <a:t>What is the profile of your top performer?</a:t>
            </a:r>
          </a:p>
          <a:p>
            <a:pPr lvl="1"/>
            <a:r>
              <a:rPr lang="en-US" dirty="0"/>
              <a:t>What are the characteristics and common needs of your client base?</a:t>
            </a:r>
          </a:p>
          <a:p>
            <a:pPr lvl="1"/>
            <a:r>
              <a:rPr lang="en-US" dirty="0"/>
              <a:t>How does your company culture support the company vision and mission statement?</a:t>
            </a:r>
          </a:p>
          <a:p>
            <a:pPr lvl="1"/>
            <a:r>
              <a:rPr lang="en-US" dirty="0"/>
              <a:t>You are one of the top 50 growing companies in Louisville, to what do you contribute your success and what are your goals moving forward?</a:t>
            </a:r>
          </a:p>
          <a:p>
            <a:pPr marL="68580" indent="0">
              <a:buNone/>
            </a:pPr>
            <a:endParaRPr lang="en-US" dirty="0"/>
          </a:p>
        </p:txBody>
      </p:sp>
    </p:spTree>
    <p:extLst>
      <p:ext uri="{BB962C8B-B14F-4D97-AF65-F5344CB8AC3E}">
        <p14:creationId xmlns:p14="http://schemas.microsoft.com/office/powerpoint/2010/main" val="354488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 calcmode="lin" valueType="num">
                                      <p:cBhvr additive="base">
                                        <p:cTn id="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3" end="13"/>
                                            </p:txEl>
                                          </p:spTgt>
                                        </p:tgtEl>
                                        <p:attrNameLst>
                                          <p:attrName>style.visibility</p:attrName>
                                        </p:attrNameLst>
                                      </p:cBhvr>
                                      <p:to>
                                        <p:strVal val="visible"/>
                                      </p:to>
                                    </p:set>
                                    <p:anim calcmode="lin" valueType="num">
                                      <p:cBhvr additive="base">
                                        <p:cTn id="1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anim calcmode="lin" valueType="num">
                                      <p:cBhvr additive="base">
                                        <p:cTn id="1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anim calcmode="lin" valueType="num">
                                      <p:cBhvr additive="base">
                                        <p:cTn id="1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6" end="16"/>
                                            </p:txEl>
                                          </p:spTgt>
                                        </p:tgtEl>
                                        <p:attrNameLst>
                                          <p:attrName>style.visibility</p:attrName>
                                        </p:attrNameLst>
                                      </p:cBhvr>
                                      <p:to>
                                        <p:strVal val="visible"/>
                                      </p:to>
                                    </p:set>
                                    <p:anim calcmode="lin" valueType="num">
                                      <p:cBhvr additive="base">
                                        <p:cTn id="2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3866" y="914400"/>
            <a:ext cx="5171909" cy="5399466"/>
          </a:xfrm>
          <a:prstGeom prst="rect">
            <a:avLst/>
          </a:prstGeom>
        </p:spPr>
      </p:pic>
      <p:sp>
        <p:nvSpPr>
          <p:cNvPr id="8" name="Rectangle 7"/>
          <p:cNvSpPr/>
          <p:nvPr/>
        </p:nvSpPr>
        <p:spPr>
          <a:xfrm>
            <a:off x="4164857" y="1379041"/>
            <a:ext cx="2860919" cy="769441"/>
          </a:xfrm>
          <a:prstGeom prst="rect">
            <a:avLst/>
          </a:prstGeom>
          <a:noFill/>
        </p:spPr>
        <p:txBody>
          <a:bodyPr wrap="square" lIns="91440" tIns="45720" rIns="91440" bIns="45720">
            <a:spAutoFit/>
          </a:bodyPr>
          <a:lstStyle/>
          <a:p>
            <a:pPr algn="ctr"/>
            <a:r>
              <a:rPr lang="en-US" sz="4400" b="1" dirty="0" smtClean="0">
                <a:ln w="12700">
                  <a:solidFill>
                    <a:schemeClr val="tx2">
                      <a:satMod val="155000"/>
                    </a:schemeClr>
                  </a:solidFill>
                  <a:prstDash val="solid"/>
                </a:ln>
                <a:effectLst>
                  <a:outerShdw blurRad="41275" dist="20320" dir="1800000" algn="tl" rotWithShape="0">
                    <a:srgbClr val="000000">
                      <a:alpha val="40000"/>
                    </a:srgbClr>
                  </a:outerShdw>
                </a:effectLst>
              </a:rPr>
              <a:t>Questions</a:t>
            </a:r>
            <a:endParaRPr lang="en-US" sz="4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5548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24744" cy="1143000"/>
          </a:xfrm>
        </p:spPr>
        <p:txBody>
          <a:bodyPr>
            <a:normAutofit/>
          </a:bodyPr>
          <a:lstStyle/>
          <a:p>
            <a:pPr algn="ctr"/>
            <a:r>
              <a:rPr lang="en-US" b="1" dirty="0" smtClean="0">
                <a:solidFill>
                  <a:srgbClr val="00B050"/>
                </a:solidFill>
              </a:rPr>
              <a:t>Employer-Center Approach</a:t>
            </a:r>
            <a:endParaRPr lang="en-US" b="1" dirty="0">
              <a:solidFill>
                <a:srgbClr val="00B050"/>
              </a:solidFill>
            </a:endParaRPr>
          </a:p>
        </p:txBody>
      </p:sp>
      <p:sp>
        <p:nvSpPr>
          <p:cNvPr id="3" name="Content Placeholder 2"/>
          <p:cNvSpPr>
            <a:spLocks noGrp="1"/>
          </p:cNvSpPr>
          <p:nvPr>
            <p:ph idx="1"/>
          </p:nvPr>
        </p:nvSpPr>
        <p:spPr>
          <a:xfrm>
            <a:off x="457200" y="1295400"/>
            <a:ext cx="8153400" cy="4537229"/>
          </a:xfrm>
        </p:spPr>
        <p:txBody>
          <a:bodyPr>
            <a:normAutofit/>
          </a:bodyPr>
          <a:lstStyle/>
          <a:p>
            <a:pPr marL="114300" indent="0" algn="ctr">
              <a:buNone/>
            </a:pPr>
            <a:r>
              <a:rPr lang="en-US" sz="2400" dirty="0"/>
              <a:t>I</a:t>
            </a:r>
            <a:r>
              <a:rPr lang="en-US" sz="2400" dirty="0" smtClean="0"/>
              <a:t>dentifying </a:t>
            </a:r>
            <a:r>
              <a:rPr lang="en-US" sz="2400" dirty="0"/>
              <a:t>prospective employers that will want your unique skills and expertise </a:t>
            </a:r>
            <a:r>
              <a:rPr lang="en-US" sz="2400" u="sng" dirty="0"/>
              <a:t>first</a:t>
            </a:r>
            <a:r>
              <a:rPr lang="en-US" sz="2400" dirty="0"/>
              <a:t>, then </a:t>
            </a:r>
            <a:r>
              <a:rPr lang="en-US" sz="2400" dirty="0" smtClean="0"/>
              <a:t>package </a:t>
            </a:r>
            <a:r>
              <a:rPr lang="en-US" sz="2400" dirty="0"/>
              <a:t>yourself as a solution to their specific challenges. </a:t>
            </a:r>
            <a:endParaRPr lang="en-US" sz="2400" dirty="0" smtClean="0"/>
          </a:p>
          <a:p>
            <a:pPr marL="114300" indent="0" algn="ctr">
              <a:buNone/>
            </a:pPr>
            <a:endParaRPr lang="en-US" sz="2400" dirty="0"/>
          </a:p>
          <a:p>
            <a:pPr marL="114300" indent="0" algn="r">
              <a:buNone/>
            </a:pPr>
            <a:r>
              <a:rPr lang="en-US" sz="2400" dirty="0" smtClean="0"/>
              <a:t>The </a:t>
            </a:r>
            <a:r>
              <a:rPr lang="en-US" sz="2400" dirty="0"/>
              <a:t>most </a:t>
            </a:r>
            <a:r>
              <a:rPr lang="en-US" sz="2400" dirty="0" smtClean="0"/>
              <a:t>effective </a:t>
            </a:r>
            <a:r>
              <a:rPr lang="en-US" sz="2400" dirty="0"/>
              <a:t>job search campaigns </a:t>
            </a:r>
            <a:endParaRPr lang="en-US" sz="2400" dirty="0" smtClean="0"/>
          </a:p>
          <a:p>
            <a:pPr marL="114300" indent="0" algn="r">
              <a:buNone/>
            </a:pPr>
            <a:r>
              <a:rPr lang="en-US" sz="2400" dirty="0" smtClean="0"/>
              <a:t>recognize </a:t>
            </a:r>
            <a:r>
              <a:rPr lang="en-US" sz="2400" dirty="0"/>
              <a:t>the employer's needs, </a:t>
            </a:r>
            <a:r>
              <a:rPr lang="en-US" sz="2400" dirty="0" smtClean="0"/>
              <a:t>reflect</a:t>
            </a:r>
          </a:p>
          <a:p>
            <a:pPr marL="114300" indent="0" algn="r">
              <a:buNone/>
            </a:pPr>
            <a:r>
              <a:rPr lang="en-US" sz="2400" dirty="0" smtClean="0"/>
              <a:t> </a:t>
            </a:r>
            <a:r>
              <a:rPr lang="en-US" sz="2400" dirty="0"/>
              <a:t>their priorities and </a:t>
            </a:r>
            <a:r>
              <a:rPr lang="en-US" sz="2400" dirty="0" smtClean="0"/>
              <a:t>focus on solutions</a:t>
            </a:r>
          </a:p>
          <a:p>
            <a:pPr marL="114300" indent="0" algn="r">
              <a:buNone/>
            </a:pPr>
            <a:r>
              <a:rPr lang="en-US" sz="2400" dirty="0" smtClean="0"/>
              <a:t> </a:t>
            </a:r>
            <a:r>
              <a:rPr lang="en-US" sz="2400" dirty="0"/>
              <a:t>in </a:t>
            </a:r>
            <a:r>
              <a:rPr lang="en-US" sz="2400" dirty="0" smtClean="0"/>
              <a:t>the </a:t>
            </a:r>
            <a:r>
              <a:rPr lang="en-US" sz="2400" dirty="0"/>
              <a:t>form of the candidate's </a:t>
            </a:r>
            <a:endParaRPr lang="en-US" sz="2400" dirty="0" smtClean="0"/>
          </a:p>
          <a:p>
            <a:pPr marL="114300" indent="0" algn="r">
              <a:buNone/>
            </a:pPr>
            <a:r>
              <a:rPr lang="en-US" sz="2400" dirty="0" smtClean="0"/>
              <a:t>expertise</a:t>
            </a:r>
            <a:r>
              <a:rPr lang="en-US" sz="2400" dirty="0"/>
              <a:t>.</a:t>
            </a:r>
          </a:p>
        </p:txBody>
      </p:sp>
      <p:pic>
        <p:nvPicPr>
          <p:cNvPr id="7170" name="Picture 2" descr="C:\Users\CABBOUD0001\AppData\Local\Microsoft\Windows\Temporary Internet Files\Content.IE5\COUO35I5\MC90038259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4" y="3766322"/>
            <a:ext cx="3119110" cy="31191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4802657"/>
            <a:ext cx="2022851" cy="523220"/>
          </a:xfrm>
          <a:prstGeom prst="rect">
            <a:avLst/>
          </a:prstGeom>
          <a:noFill/>
        </p:spPr>
        <p:txBody>
          <a:bodyPr wrap="square" rtlCol="0">
            <a:spAutoFit/>
          </a:bodyPr>
          <a:lstStyle/>
          <a:p>
            <a:r>
              <a:rPr lang="en-US" sz="2800" b="1" dirty="0" smtClean="0">
                <a:latin typeface="Aharoni" pitchFamily="2" charset="-79"/>
                <a:cs typeface="Aharoni" pitchFamily="2" charset="-79"/>
              </a:rPr>
              <a:t>EMPLOYER</a:t>
            </a:r>
            <a:endParaRPr lang="en-US" sz="2800" b="1" dirty="0">
              <a:latin typeface="Aharoni" pitchFamily="2" charset="-79"/>
              <a:cs typeface="Aharoni" pitchFamily="2" charset="-79"/>
            </a:endParaRPr>
          </a:p>
        </p:txBody>
      </p:sp>
    </p:spTree>
    <p:extLst>
      <p:ext uri="{BB962C8B-B14F-4D97-AF65-F5344CB8AC3E}">
        <p14:creationId xmlns:p14="http://schemas.microsoft.com/office/powerpoint/2010/main" val="351341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024744" cy="1143000"/>
          </a:xfrm>
        </p:spPr>
        <p:txBody>
          <a:bodyPr/>
          <a:lstStyle/>
          <a:p>
            <a:r>
              <a:rPr lang="en-US" b="1" dirty="0" smtClean="0">
                <a:solidFill>
                  <a:srgbClr val="00B050"/>
                </a:solidFill>
              </a:rPr>
              <a:t>Job Postings</a:t>
            </a:r>
            <a:endParaRPr lang="en-US" b="1" dirty="0">
              <a:solidFill>
                <a:srgbClr val="00B050"/>
              </a:solidFill>
            </a:endParaRPr>
          </a:p>
        </p:txBody>
      </p:sp>
      <p:sp>
        <p:nvSpPr>
          <p:cNvPr id="3" name="Content Placeholder 2"/>
          <p:cNvSpPr>
            <a:spLocks noGrp="1"/>
          </p:cNvSpPr>
          <p:nvPr>
            <p:ph idx="1"/>
          </p:nvPr>
        </p:nvSpPr>
        <p:spPr>
          <a:xfrm>
            <a:off x="457200" y="3149151"/>
            <a:ext cx="7620000" cy="3251649"/>
          </a:xfrm>
        </p:spPr>
        <p:txBody>
          <a:bodyPr>
            <a:normAutofit/>
          </a:bodyPr>
          <a:lstStyle/>
          <a:p>
            <a:r>
              <a:rPr lang="en-US" sz="2400" dirty="0"/>
              <a:t>Read job postings very carefully. The job description will describe what the employer is seeking </a:t>
            </a:r>
            <a:r>
              <a:rPr lang="en-US" sz="2400" dirty="0" smtClean="0"/>
              <a:t>in an ideal candidate.</a:t>
            </a:r>
          </a:p>
          <a:p>
            <a:r>
              <a:rPr lang="en-US" sz="2400" dirty="0"/>
              <a:t>R</a:t>
            </a:r>
            <a:r>
              <a:rPr lang="en-US" sz="2400" dirty="0" smtClean="0"/>
              <a:t>eviewing </a:t>
            </a:r>
            <a:r>
              <a:rPr lang="en-US" sz="2400" dirty="0"/>
              <a:t>different job postings for similar positions will give you the industry specific vocabulary to include</a:t>
            </a:r>
          </a:p>
          <a:p>
            <a:r>
              <a:rPr lang="en-US" sz="2400" dirty="0" smtClean="0"/>
              <a:t>Follow </a:t>
            </a:r>
            <a:r>
              <a:rPr lang="en-US" sz="2400" dirty="0"/>
              <a:t>“how to apply” instructions precisely!</a:t>
            </a:r>
          </a:p>
        </p:txBody>
      </p:sp>
      <p:pic>
        <p:nvPicPr>
          <p:cNvPr id="8194" name="Picture 2" descr="C:\Users\CABBOUD0001\AppData\Local\Microsoft\Windows\Temporary Internet Files\Content.IE5\727EPXBL\MP90044869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15059"/>
            <a:ext cx="3657600" cy="243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53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990600"/>
          </a:xfrm>
        </p:spPr>
        <p:txBody>
          <a:bodyPr>
            <a:normAutofit/>
          </a:bodyPr>
          <a:lstStyle/>
          <a:p>
            <a:r>
              <a:rPr lang="en-US" sz="3200" b="1" dirty="0" smtClean="0">
                <a:solidFill>
                  <a:srgbClr val="00B050"/>
                </a:solidFill>
              </a:rPr>
              <a:t>Research the Organization &amp; Industry</a:t>
            </a:r>
            <a:endParaRPr lang="en-US" sz="3200" b="1" dirty="0">
              <a:solidFill>
                <a:srgbClr val="00B050"/>
              </a:solidFill>
            </a:endParaRPr>
          </a:p>
        </p:txBody>
      </p:sp>
      <p:sp>
        <p:nvSpPr>
          <p:cNvPr id="3" name="Content Placeholder 2"/>
          <p:cNvSpPr>
            <a:spLocks noGrp="1"/>
          </p:cNvSpPr>
          <p:nvPr>
            <p:ph idx="1"/>
          </p:nvPr>
        </p:nvSpPr>
        <p:spPr>
          <a:xfrm>
            <a:off x="457200" y="1295400"/>
            <a:ext cx="8229600" cy="5562600"/>
          </a:xfrm>
        </p:spPr>
        <p:txBody>
          <a:bodyPr>
            <a:normAutofit/>
          </a:bodyPr>
          <a:lstStyle/>
          <a:p>
            <a:r>
              <a:rPr lang="en-US" sz="2400" dirty="0" smtClean="0"/>
              <a:t>Occupational research </a:t>
            </a:r>
            <a:r>
              <a:rPr lang="en-US" sz="2400" dirty="0"/>
              <a:t>will give you the big-picture information on industry trends, career fields, and the job </a:t>
            </a:r>
            <a:r>
              <a:rPr lang="en-US" sz="2400" dirty="0" smtClean="0"/>
              <a:t>market</a:t>
            </a:r>
          </a:p>
          <a:p>
            <a:r>
              <a:rPr lang="en-US" sz="2400" dirty="0"/>
              <a:t>Researching specific employers of interest will bring clarity to the job search </a:t>
            </a:r>
            <a:r>
              <a:rPr lang="en-US" sz="2400" dirty="0" smtClean="0"/>
              <a:t>process</a:t>
            </a:r>
          </a:p>
          <a:p>
            <a:r>
              <a:rPr lang="en-US" sz="2400" dirty="0" smtClean="0"/>
              <a:t>Where to locate info on an employer’s website:</a:t>
            </a:r>
          </a:p>
          <a:p>
            <a:pPr lvl="1"/>
            <a:r>
              <a:rPr lang="en-US" sz="2400" dirty="0" smtClean="0"/>
              <a:t>About Us</a:t>
            </a:r>
          </a:p>
          <a:p>
            <a:pPr lvl="1"/>
            <a:r>
              <a:rPr lang="en-US" sz="2400" dirty="0" smtClean="0"/>
              <a:t>News</a:t>
            </a:r>
          </a:p>
          <a:p>
            <a:pPr lvl="1"/>
            <a:r>
              <a:rPr lang="en-US" sz="2400" dirty="0" smtClean="0"/>
              <a:t>Company</a:t>
            </a:r>
          </a:p>
          <a:p>
            <a:pPr lvl="1"/>
            <a:r>
              <a:rPr lang="en-US" sz="2400" dirty="0" smtClean="0"/>
              <a:t>Contact Us</a:t>
            </a:r>
          </a:p>
          <a:p>
            <a:pPr lvl="1"/>
            <a:r>
              <a:rPr lang="en-US" sz="2400" dirty="0" smtClean="0"/>
              <a:t>History</a:t>
            </a:r>
          </a:p>
          <a:p>
            <a:pPr marL="411480" lvl="1" indent="0">
              <a:buNone/>
            </a:pPr>
            <a:r>
              <a:rPr lang="en-US" sz="1800" i="1" dirty="0" smtClean="0"/>
              <a:t>(These headers are typically listed at the</a:t>
            </a:r>
          </a:p>
          <a:p>
            <a:pPr marL="411480" lvl="1" indent="0">
              <a:buNone/>
            </a:pPr>
            <a:r>
              <a:rPr lang="en-US" sz="1800" i="1" dirty="0"/>
              <a:t>v</a:t>
            </a:r>
            <a:r>
              <a:rPr lang="en-US" sz="1800" i="1" dirty="0" smtClean="0"/>
              <a:t>ery top or bottom of the main page)</a:t>
            </a:r>
          </a:p>
          <a:p>
            <a:pPr marL="411480" lvl="1" indent="0">
              <a:buNone/>
            </a:pPr>
            <a:endParaRPr lang="en-US" dirty="0"/>
          </a:p>
        </p:txBody>
      </p:sp>
      <p:pic>
        <p:nvPicPr>
          <p:cNvPr id="9218" name="Picture 2" descr="C:\Users\CABBOUD0001\AppData\Local\Microsoft\Windows\Temporary Internet Files\Content.IE5\BYS4ATED\MC9004394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810000"/>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4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024744" cy="1143000"/>
          </a:xfrm>
        </p:spPr>
        <p:txBody>
          <a:bodyPr>
            <a:normAutofit fontScale="90000"/>
          </a:bodyPr>
          <a:lstStyle/>
          <a:p>
            <a:r>
              <a:rPr lang="en-US" b="1" dirty="0">
                <a:solidFill>
                  <a:srgbClr val="00B050"/>
                </a:solidFill>
              </a:rPr>
              <a:t>Resources for Employer &amp; Career Research</a:t>
            </a:r>
            <a:r>
              <a:rPr lang="en-US" b="1" dirty="0" smtClean="0"/>
              <a:t>:</a:t>
            </a:r>
            <a:endParaRPr lang="en-US" b="1" dirty="0"/>
          </a:p>
        </p:txBody>
      </p:sp>
      <p:sp>
        <p:nvSpPr>
          <p:cNvPr id="3" name="Content Placeholder 2"/>
          <p:cNvSpPr>
            <a:spLocks noGrp="1"/>
          </p:cNvSpPr>
          <p:nvPr>
            <p:ph idx="1"/>
          </p:nvPr>
        </p:nvSpPr>
        <p:spPr>
          <a:xfrm>
            <a:off x="609600" y="1905000"/>
            <a:ext cx="7211209" cy="4495800"/>
          </a:xfrm>
        </p:spPr>
        <p:txBody>
          <a:bodyPr>
            <a:normAutofit fontScale="85000" lnSpcReduction="20000"/>
          </a:bodyPr>
          <a:lstStyle/>
          <a:p>
            <a:pPr>
              <a:lnSpc>
                <a:spcPct val="150000"/>
              </a:lnSpc>
            </a:pPr>
            <a:r>
              <a:rPr lang="en-US" sz="2400" dirty="0" smtClean="0"/>
              <a:t>Employer’s website</a:t>
            </a:r>
          </a:p>
          <a:p>
            <a:pPr>
              <a:lnSpc>
                <a:spcPct val="150000"/>
              </a:lnSpc>
            </a:pPr>
            <a:r>
              <a:rPr lang="en-US" sz="2400" dirty="0" smtClean="0"/>
              <a:t>Type </a:t>
            </a:r>
            <a:r>
              <a:rPr lang="en-US" sz="2400" dirty="0"/>
              <a:t>the company name in </a:t>
            </a:r>
            <a:r>
              <a:rPr lang="en-US" sz="2400" dirty="0" smtClean="0"/>
              <a:t>Google</a:t>
            </a:r>
          </a:p>
          <a:p>
            <a:pPr>
              <a:lnSpc>
                <a:spcPct val="150000"/>
              </a:lnSpc>
            </a:pPr>
            <a:r>
              <a:rPr lang="en-US" sz="2400" dirty="0" smtClean="0"/>
              <a:t>Occupational </a:t>
            </a:r>
            <a:r>
              <a:rPr lang="en-US" sz="2400" dirty="0"/>
              <a:t>Outlook Handbook: </a:t>
            </a:r>
            <a:r>
              <a:rPr lang="en-US" sz="2400" b="1" i="1" dirty="0">
                <a:solidFill>
                  <a:srgbClr val="FF0000"/>
                </a:solidFill>
              </a:rPr>
              <a:t>http://online.onetcenter.org</a:t>
            </a:r>
            <a:r>
              <a:rPr lang="en-US" sz="2400" b="1" i="1" dirty="0" smtClean="0">
                <a:solidFill>
                  <a:srgbClr val="FF0000"/>
                </a:solidFill>
              </a:rPr>
              <a:t>/</a:t>
            </a:r>
            <a:endParaRPr lang="en-US" sz="2400" b="1" i="1" dirty="0">
              <a:solidFill>
                <a:srgbClr val="FF0000"/>
              </a:solidFill>
            </a:endParaRPr>
          </a:p>
          <a:p>
            <a:pPr>
              <a:lnSpc>
                <a:spcPct val="150000"/>
              </a:lnSpc>
            </a:pPr>
            <a:r>
              <a:rPr lang="en-US" sz="2400" dirty="0" smtClean="0"/>
              <a:t>The Career Gateway </a:t>
            </a:r>
            <a:r>
              <a:rPr lang="en-US" sz="2400" b="1" i="1" dirty="0" smtClean="0">
                <a:solidFill>
                  <a:srgbClr val="FF0000"/>
                </a:solidFill>
              </a:rPr>
              <a:t>http</a:t>
            </a:r>
            <a:r>
              <a:rPr lang="en-US" sz="2400" b="1" i="1" dirty="0">
                <a:solidFill>
                  <a:srgbClr val="FF0000"/>
                </a:solidFill>
              </a:rPr>
              <a:t>://www.gatewaytocareers.com/</a:t>
            </a:r>
          </a:p>
          <a:p>
            <a:pPr>
              <a:lnSpc>
                <a:spcPct val="150000"/>
              </a:lnSpc>
            </a:pPr>
            <a:r>
              <a:rPr lang="en-US" sz="2400" dirty="0" smtClean="0"/>
              <a:t>America's </a:t>
            </a:r>
            <a:r>
              <a:rPr lang="en-US" sz="2400" dirty="0"/>
              <a:t>Career Infonet: </a:t>
            </a:r>
            <a:r>
              <a:rPr lang="en-US" sz="2400" b="1" i="1" dirty="0">
                <a:solidFill>
                  <a:srgbClr val="FF0000"/>
                </a:solidFill>
              </a:rPr>
              <a:t>http://www.acinet.org/</a:t>
            </a:r>
          </a:p>
          <a:p>
            <a:pPr>
              <a:lnSpc>
                <a:spcPct val="150000"/>
              </a:lnSpc>
            </a:pPr>
            <a:r>
              <a:rPr lang="en-US" sz="2400" dirty="0"/>
              <a:t>Bureau of Labor Statistics: </a:t>
            </a:r>
            <a:r>
              <a:rPr lang="en-US" sz="2400" b="1" i="1" dirty="0">
                <a:solidFill>
                  <a:srgbClr val="FF0000"/>
                </a:solidFill>
              </a:rPr>
              <a:t>http://www.bls.gov/</a:t>
            </a:r>
          </a:p>
          <a:p>
            <a:pPr>
              <a:lnSpc>
                <a:spcPct val="150000"/>
              </a:lnSpc>
            </a:pPr>
            <a:r>
              <a:rPr lang="en-US" sz="2400" dirty="0"/>
              <a:t>CareerProject: </a:t>
            </a:r>
            <a:r>
              <a:rPr lang="en-US" sz="2400" b="1" i="1" dirty="0">
                <a:solidFill>
                  <a:srgbClr val="FF0000"/>
                </a:solidFill>
              </a:rPr>
              <a:t>http://thecareerproject.org/Home</a:t>
            </a:r>
          </a:p>
          <a:p>
            <a:pPr>
              <a:lnSpc>
                <a:spcPct val="150000"/>
              </a:lnSpc>
            </a:pPr>
            <a:r>
              <a:rPr lang="en-US" sz="2400" dirty="0" smtClean="0"/>
              <a:t>RileyGuide</a:t>
            </a:r>
            <a:r>
              <a:rPr lang="en-US" sz="2400" dirty="0"/>
              <a:t>: </a:t>
            </a:r>
            <a:r>
              <a:rPr lang="en-US" sz="2400" b="1" i="1" dirty="0">
                <a:solidFill>
                  <a:srgbClr val="FF0000"/>
                </a:solidFill>
              </a:rPr>
              <a:t>http://www.rileyguide.com</a:t>
            </a:r>
            <a:r>
              <a:rPr lang="en-US" sz="2400" b="1" i="1" dirty="0" smtClean="0">
                <a:solidFill>
                  <a:srgbClr val="FF0000"/>
                </a:solidFill>
              </a:rPr>
              <a:t>/</a:t>
            </a:r>
            <a:endParaRPr lang="en-US" sz="2400" b="1" i="1" dirty="0">
              <a:solidFill>
                <a:srgbClr val="FF0000"/>
              </a:solidFill>
            </a:endParaRPr>
          </a:p>
        </p:txBody>
      </p:sp>
      <p:pic>
        <p:nvPicPr>
          <p:cNvPr id="10242" name="Picture 2" descr="C:\Program Files (x86)\Microsoft Office\MEDIA\CAGCAT10\j020558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295400"/>
            <a:ext cx="2895600" cy="2657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4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0"/>
            <a:ext cx="8131192" cy="1168400"/>
          </a:xfrm>
        </p:spPr>
        <p:txBody>
          <a:bodyPr>
            <a:normAutofit fontScale="90000"/>
          </a:bodyPr>
          <a:lstStyle/>
          <a:p>
            <a:r>
              <a:rPr lang="en-US" b="1" dirty="0" smtClean="0">
                <a:solidFill>
                  <a:srgbClr val="00B050"/>
                </a:solidFill>
              </a:rPr>
              <a:t>How To Customize Your Job Search</a:t>
            </a:r>
            <a:endParaRPr lang="en-US" b="1" dirty="0">
              <a:solidFill>
                <a:srgbClr val="00B050"/>
              </a:solidFill>
            </a:endParaRPr>
          </a:p>
        </p:txBody>
      </p:sp>
      <p:sp>
        <p:nvSpPr>
          <p:cNvPr id="5" name="Subtitle 4"/>
          <p:cNvSpPr>
            <a:spLocks noGrp="1"/>
          </p:cNvSpPr>
          <p:nvPr>
            <p:ph type="body" idx="1"/>
          </p:nvPr>
        </p:nvSpPr>
        <p:spPr>
          <a:xfrm>
            <a:off x="533399" y="1523999"/>
            <a:ext cx="6324601" cy="4953001"/>
          </a:xfrm>
        </p:spPr>
        <p:txBody>
          <a:bodyPr>
            <a:normAutofit/>
          </a:bodyPr>
          <a:lstStyle/>
          <a:p>
            <a:r>
              <a:rPr lang="en-US" sz="2400" b="1" dirty="0" smtClean="0">
                <a:solidFill>
                  <a:srgbClr val="FF0000"/>
                </a:solidFill>
              </a:rPr>
              <a:t>Gather Information</a:t>
            </a:r>
          </a:p>
          <a:p>
            <a:pPr marL="342900" indent="-342900">
              <a:buFont typeface="Arial" pitchFamily="34" charset="0"/>
              <a:buChar char="•"/>
            </a:pPr>
            <a:r>
              <a:rPr lang="en-US" sz="2400" dirty="0" smtClean="0">
                <a:solidFill>
                  <a:schemeClr val="tx1"/>
                </a:solidFill>
              </a:rPr>
              <a:t>Review Industry/Career Info</a:t>
            </a:r>
          </a:p>
          <a:p>
            <a:pPr marL="342900" indent="-342900">
              <a:buFont typeface="Arial" pitchFamily="34" charset="0"/>
              <a:buChar char="•"/>
            </a:pPr>
            <a:r>
              <a:rPr lang="en-US" sz="2400" dirty="0" smtClean="0">
                <a:solidFill>
                  <a:schemeClr val="tx1"/>
                </a:solidFill>
              </a:rPr>
              <a:t>Review Job Description</a:t>
            </a:r>
          </a:p>
          <a:p>
            <a:pPr marL="342900" indent="-342900">
              <a:buFont typeface="Arial" pitchFamily="34" charset="0"/>
              <a:buChar char="•"/>
            </a:pPr>
            <a:r>
              <a:rPr lang="en-US" sz="2400" dirty="0" smtClean="0">
                <a:solidFill>
                  <a:schemeClr val="tx1"/>
                </a:solidFill>
              </a:rPr>
              <a:t>Review Company Website</a:t>
            </a:r>
          </a:p>
          <a:p>
            <a:endParaRPr lang="en-US" sz="2400" dirty="0" smtClean="0">
              <a:solidFill>
                <a:schemeClr val="tx1"/>
              </a:solidFill>
            </a:endParaRPr>
          </a:p>
          <a:p>
            <a:r>
              <a:rPr lang="en-US" sz="2400" b="1" dirty="0" smtClean="0">
                <a:solidFill>
                  <a:srgbClr val="FF0000"/>
                </a:solidFill>
              </a:rPr>
              <a:t>Resume Customization:</a:t>
            </a:r>
          </a:p>
          <a:p>
            <a:pPr marL="342900" indent="-342900">
              <a:buFont typeface="Arial" pitchFamily="34" charset="0"/>
              <a:buChar char="•"/>
            </a:pPr>
            <a:r>
              <a:rPr lang="en-US" sz="2400" dirty="0" smtClean="0">
                <a:solidFill>
                  <a:schemeClr val="tx1"/>
                </a:solidFill>
              </a:rPr>
              <a:t>Summary of Skills/Profile</a:t>
            </a:r>
          </a:p>
          <a:p>
            <a:pPr marL="342900" indent="-342900">
              <a:buFont typeface="Arial" pitchFamily="34" charset="0"/>
              <a:buChar char="•"/>
            </a:pPr>
            <a:r>
              <a:rPr lang="en-US" sz="2400" dirty="0" smtClean="0">
                <a:solidFill>
                  <a:schemeClr val="tx1"/>
                </a:solidFill>
              </a:rPr>
              <a:t>Functional Skills Headings</a:t>
            </a:r>
          </a:p>
          <a:p>
            <a:pPr marL="342900" indent="-342900">
              <a:buFont typeface="Arial" pitchFamily="34" charset="0"/>
              <a:buChar char="•"/>
            </a:pPr>
            <a:r>
              <a:rPr lang="en-US" sz="2400" dirty="0" smtClean="0">
                <a:solidFill>
                  <a:schemeClr val="tx1"/>
                </a:solidFill>
              </a:rPr>
              <a:t>Customized 2-minute Presentation</a:t>
            </a:r>
          </a:p>
          <a:p>
            <a:pPr marL="342900" indent="-342900">
              <a:buFont typeface="Arial" pitchFamily="34" charset="0"/>
              <a:buChar char="•"/>
            </a:pPr>
            <a:r>
              <a:rPr lang="en-US" sz="2400" dirty="0" smtClean="0">
                <a:solidFill>
                  <a:schemeClr val="tx1"/>
                </a:solidFill>
              </a:rPr>
              <a:t>Customized Interview Questions For the Employer</a:t>
            </a:r>
          </a:p>
          <a:p>
            <a:pPr marL="342900" indent="-342900">
              <a:buFont typeface="Arial" pitchFamily="34" charset="0"/>
              <a:buChar char="•"/>
            </a:pP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7845" y="1523999"/>
            <a:ext cx="2918786" cy="2438402"/>
          </a:xfrm>
          <a:prstGeom prst="rect">
            <a:avLst/>
          </a:prstGeom>
        </p:spPr>
      </p:pic>
    </p:spTree>
    <p:extLst>
      <p:ext uri="{BB962C8B-B14F-4D97-AF65-F5344CB8AC3E}">
        <p14:creationId xmlns:p14="http://schemas.microsoft.com/office/powerpoint/2010/main" val="278956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 calcmode="lin" valueType="num">
                                      <p:cBhvr additive="base">
                                        <p:cTn id="1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 calcmode="lin" valueType="num">
                                      <p:cBhvr additive="base">
                                        <p:cTn id="1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anim calcmode="lin" valueType="num">
                                      <p:cBhvr additive="base">
                                        <p:cTn id="2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24400" y="139520"/>
            <a:ext cx="3313355" cy="1702160"/>
          </a:xfrm>
        </p:spPr>
        <p:txBody>
          <a:bodyPr/>
          <a:lstStyle/>
          <a:p>
            <a:r>
              <a:rPr lang="en-US" b="1" dirty="0" smtClean="0">
                <a:solidFill>
                  <a:schemeClr val="bg1"/>
                </a:solidFill>
              </a:rPr>
              <a:t>Example 1:</a:t>
            </a:r>
            <a:endParaRPr lang="en-US" b="1" dirty="0">
              <a:solidFill>
                <a:schemeClr val="bg1"/>
              </a:solidFill>
            </a:endParaRPr>
          </a:p>
        </p:txBody>
      </p:sp>
      <p:sp>
        <p:nvSpPr>
          <p:cNvPr id="5" name="Subtitle 4"/>
          <p:cNvSpPr>
            <a:spLocks noGrp="1"/>
          </p:cNvSpPr>
          <p:nvPr>
            <p:ph type="subTitle" idx="1"/>
          </p:nvPr>
        </p:nvSpPr>
        <p:spPr>
          <a:xfrm>
            <a:off x="4572000" y="2362200"/>
            <a:ext cx="3657600" cy="3810000"/>
          </a:xfrm>
        </p:spPr>
        <p:txBody>
          <a:bodyPr>
            <a:normAutofit fontScale="47500" lnSpcReduction="20000"/>
          </a:bodyPr>
          <a:lstStyle/>
          <a:p>
            <a:r>
              <a:rPr lang="en-US" sz="7000" b="1" dirty="0" smtClean="0"/>
              <a:t>*</a:t>
            </a:r>
            <a:r>
              <a:rPr lang="en-US" sz="7000" b="1" dirty="0" smtClean="0">
                <a:solidFill>
                  <a:schemeClr val="tx1"/>
                </a:solidFill>
              </a:rPr>
              <a:t>The </a:t>
            </a:r>
            <a:r>
              <a:rPr lang="en-US" sz="7000" b="1" dirty="0">
                <a:solidFill>
                  <a:schemeClr val="tx1"/>
                </a:solidFill>
              </a:rPr>
              <a:t>Learning House, Inc. Relationship </a:t>
            </a:r>
            <a:r>
              <a:rPr lang="en-US" sz="7000" b="1" dirty="0" smtClean="0">
                <a:solidFill>
                  <a:schemeClr val="tx1"/>
                </a:solidFill>
              </a:rPr>
              <a:t>Manager</a:t>
            </a:r>
          </a:p>
          <a:p>
            <a:endParaRPr lang="en-US" sz="7000" dirty="0" smtClean="0">
              <a:solidFill>
                <a:schemeClr val="tx1"/>
              </a:solidFill>
            </a:endParaRPr>
          </a:p>
          <a:p>
            <a:pPr lvl="0"/>
            <a:r>
              <a:rPr lang="en-US" sz="3600" i="1" dirty="0" smtClean="0"/>
              <a:t>*Selected as a “Fast 50” for company growth in Business </a:t>
            </a:r>
            <a:r>
              <a:rPr lang="en-US" sz="3600" i="1" dirty="0"/>
              <a:t>First: The Book of Lists published December 23, 2011</a:t>
            </a:r>
          </a:p>
          <a:p>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01" y="457200"/>
            <a:ext cx="3945699" cy="1066800"/>
          </a:xfrm>
          <a:prstGeom prst="rect">
            <a:avLst/>
          </a:prstGeom>
        </p:spPr>
      </p:pic>
    </p:spTree>
    <p:extLst>
      <p:ext uri="{BB962C8B-B14F-4D97-AF65-F5344CB8AC3E}">
        <p14:creationId xmlns:p14="http://schemas.microsoft.com/office/powerpoint/2010/main" val="131656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8961</TotalTime>
  <Words>3228</Words>
  <Application>Microsoft Office PowerPoint</Application>
  <PresentationFormat>On-screen Show (4:3)</PresentationFormat>
  <Paragraphs>354</Paragraphs>
  <Slides>33</Slides>
  <Notes>33</Notes>
  <HiddenSlides>0</HiddenSlides>
  <MMClips>0</MMClips>
  <ScaleCrop>false</ScaleCrop>
  <HeadingPairs>
    <vt:vector size="4" baseType="variant">
      <vt:variant>
        <vt:lpstr>Theme</vt:lpstr>
      </vt:variant>
      <vt:variant>
        <vt:i4>5</vt:i4>
      </vt:variant>
      <vt:variant>
        <vt:lpstr>Slide Titles</vt:lpstr>
      </vt:variant>
      <vt:variant>
        <vt:i4>33</vt:i4>
      </vt:variant>
    </vt:vector>
  </HeadingPairs>
  <TitlesOfParts>
    <vt:vector size="38" baseType="lpstr">
      <vt:lpstr>Austin</vt:lpstr>
      <vt:lpstr>Office Theme</vt:lpstr>
      <vt:lpstr>1_Office Theme</vt:lpstr>
      <vt:lpstr>2_Office Theme</vt:lpstr>
      <vt:lpstr>3_Office Theme</vt:lpstr>
      <vt:lpstr>Hitting Your Target</vt:lpstr>
      <vt:lpstr>The Cart Before the Horse</vt:lpstr>
      <vt:lpstr>PowerPoint Presentation</vt:lpstr>
      <vt:lpstr>Employer-Center Approach</vt:lpstr>
      <vt:lpstr>Job Postings</vt:lpstr>
      <vt:lpstr>Research the Organization &amp; Industry</vt:lpstr>
      <vt:lpstr>Resources for Employer &amp; Career Research:</vt:lpstr>
      <vt:lpstr>How To Customize Your Job Search</vt:lpstr>
      <vt:lpstr>Example 1:</vt:lpstr>
      <vt:lpstr>Review Job Posting</vt:lpstr>
      <vt:lpstr>PowerPoint Presentation</vt:lpstr>
      <vt:lpstr>PowerPoint Presentation</vt:lpstr>
      <vt:lpstr>PowerPoint Presentation</vt:lpstr>
      <vt:lpstr>PowerPoint Presentation</vt:lpstr>
      <vt:lpstr>Review Company Website</vt:lpstr>
      <vt:lpstr>PowerPoint Presentation</vt:lpstr>
      <vt:lpstr>Packaging Yourself As a Solution</vt:lpstr>
      <vt:lpstr>Customized Summary of Skills or Profile</vt:lpstr>
      <vt:lpstr>Resume Headings</vt:lpstr>
      <vt:lpstr>How To Customize the Interview</vt:lpstr>
      <vt:lpstr>Example 2:</vt:lpstr>
      <vt:lpstr>Review Job Posting</vt:lpstr>
      <vt:lpstr>PowerPoint Presentation</vt:lpstr>
      <vt:lpstr>PowerPoint Presentation</vt:lpstr>
      <vt:lpstr>PowerPoint Presentation</vt:lpstr>
      <vt:lpstr>PowerPoint Presentation</vt:lpstr>
      <vt:lpstr>Review Company Website</vt:lpstr>
      <vt:lpstr>PowerPoint Presentation</vt:lpstr>
      <vt:lpstr>Packaging Yourself As a Solution</vt:lpstr>
      <vt:lpstr>Customized Summary of Skills or Profile</vt:lpstr>
      <vt:lpstr>Resume Headings</vt:lpstr>
      <vt:lpstr>How To Customize the Interview</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Abboud, Courtney (Jefferson Metro)</dc:creator>
  <cp:lastModifiedBy>Abboud, Courtney (Jefferson Metro)</cp:lastModifiedBy>
  <cp:revision>292</cp:revision>
  <cp:lastPrinted>2012-06-06T12:34:22Z</cp:lastPrinted>
  <dcterms:created xsi:type="dcterms:W3CDTF">2012-05-15T12:03:43Z</dcterms:created>
  <dcterms:modified xsi:type="dcterms:W3CDTF">2012-06-14T19:00:29Z</dcterms:modified>
</cp:coreProperties>
</file>